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6" r:id="rId2"/>
    <p:sldId id="369" r:id="rId3"/>
    <p:sldId id="257" r:id="rId4"/>
    <p:sldId id="259" r:id="rId5"/>
    <p:sldId id="260" r:id="rId6"/>
    <p:sldId id="354" r:id="rId7"/>
    <p:sldId id="355" r:id="rId8"/>
    <p:sldId id="356" r:id="rId9"/>
    <p:sldId id="357" r:id="rId10"/>
    <p:sldId id="366" r:id="rId11"/>
    <p:sldId id="368" r:id="rId12"/>
    <p:sldId id="262" r:id="rId13"/>
    <p:sldId id="263" r:id="rId14"/>
    <p:sldId id="264" r:id="rId15"/>
    <p:sldId id="271" r:id="rId16"/>
    <p:sldId id="273" r:id="rId17"/>
    <p:sldId id="274" r:id="rId18"/>
    <p:sldId id="275" r:id="rId19"/>
    <p:sldId id="276" r:id="rId20"/>
    <p:sldId id="277" r:id="rId21"/>
    <p:sldId id="267" r:id="rId22"/>
    <p:sldId id="268" r:id="rId23"/>
    <p:sldId id="266" r:id="rId24"/>
    <p:sldId id="285" r:id="rId25"/>
    <p:sldId id="270" r:id="rId26"/>
    <p:sldId id="283" r:id="rId27"/>
    <p:sldId id="284" r:id="rId28"/>
    <p:sldId id="278" r:id="rId29"/>
    <p:sldId id="279" r:id="rId30"/>
    <p:sldId id="280" r:id="rId31"/>
    <p:sldId id="281" r:id="rId32"/>
    <p:sldId id="358" r:id="rId33"/>
    <p:sldId id="286" r:id="rId34"/>
    <p:sldId id="288" r:id="rId35"/>
    <p:sldId id="289" r:id="rId36"/>
    <p:sldId id="291" r:id="rId37"/>
    <p:sldId id="290" r:id="rId38"/>
    <p:sldId id="292" r:id="rId39"/>
    <p:sldId id="374" r:id="rId40"/>
    <p:sldId id="293" r:id="rId41"/>
    <p:sldId id="295" r:id="rId42"/>
    <p:sldId id="294" r:id="rId43"/>
    <p:sldId id="297" r:id="rId44"/>
    <p:sldId id="303" r:id="rId45"/>
    <p:sldId id="298" r:id="rId46"/>
    <p:sldId id="299" r:id="rId47"/>
    <p:sldId id="301" r:id="rId48"/>
    <p:sldId id="300" r:id="rId49"/>
    <p:sldId id="376" r:id="rId50"/>
    <p:sldId id="359" r:id="rId51"/>
    <p:sldId id="304" r:id="rId52"/>
    <p:sldId id="305" r:id="rId53"/>
    <p:sldId id="307" r:id="rId54"/>
    <p:sldId id="309" r:id="rId55"/>
    <p:sldId id="308" r:id="rId56"/>
    <p:sldId id="310" r:id="rId57"/>
    <p:sldId id="311" r:id="rId58"/>
    <p:sldId id="312" r:id="rId59"/>
    <p:sldId id="313" r:id="rId60"/>
    <p:sldId id="315" r:id="rId61"/>
    <p:sldId id="314" r:id="rId62"/>
    <p:sldId id="316" r:id="rId63"/>
    <p:sldId id="317" r:id="rId64"/>
    <p:sldId id="330" r:id="rId65"/>
    <p:sldId id="318" r:id="rId66"/>
    <p:sldId id="322" r:id="rId67"/>
    <p:sldId id="319" r:id="rId68"/>
    <p:sldId id="323" r:id="rId69"/>
    <p:sldId id="320" r:id="rId70"/>
    <p:sldId id="321" r:id="rId71"/>
    <p:sldId id="378" r:id="rId72"/>
    <p:sldId id="331" r:id="rId73"/>
    <p:sldId id="360" r:id="rId74"/>
    <p:sldId id="361" r:id="rId75"/>
    <p:sldId id="362" r:id="rId76"/>
    <p:sldId id="324" r:id="rId77"/>
    <p:sldId id="326" r:id="rId78"/>
    <p:sldId id="373" r:id="rId79"/>
    <p:sldId id="325" r:id="rId80"/>
    <p:sldId id="327" r:id="rId81"/>
    <p:sldId id="328" r:id="rId82"/>
    <p:sldId id="329" r:id="rId83"/>
    <p:sldId id="332" r:id="rId84"/>
    <p:sldId id="333" r:id="rId85"/>
    <p:sldId id="341" r:id="rId86"/>
    <p:sldId id="375" r:id="rId87"/>
    <p:sldId id="338" r:id="rId88"/>
    <p:sldId id="334" r:id="rId89"/>
    <p:sldId id="335" r:id="rId90"/>
    <p:sldId id="339" r:id="rId91"/>
    <p:sldId id="370" r:id="rId92"/>
    <p:sldId id="371" r:id="rId93"/>
    <p:sldId id="372" r:id="rId94"/>
    <p:sldId id="342" r:id="rId95"/>
    <p:sldId id="336" r:id="rId96"/>
    <p:sldId id="340" r:id="rId97"/>
    <p:sldId id="380" r:id="rId98"/>
    <p:sldId id="337" r:id="rId99"/>
    <p:sldId id="343" r:id="rId100"/>
    <p:sldId id="363" r:id="rId101"/>
    <p:sldId id="364" r:id="rId102"/>
    <p:sldId id="379" r:id="rId103"/>
    <p:sldId id="344" r:id="rId104"/>
    <p:sldId id="348" r:id="rId105"/>
    <p:sldId id="365" r:id="rId106"/>
    <p:sldId id="345" r:id="rId107"/>
    <p:sldId id="347" r:id="rId108"/>
    <p:sldId id="346" r:id="rId109"/>
    <p:sldId id="381" r:id="rId110"/>
    <p:sldId id="349" r:id="rId111"/>
    <p:sldId id="350" r:id="rId112"/>
    <p:sldId id="377" r:id="rId113"/>
    <p:sldId id="351" r:id="rId114"/>
    <p:sldId id="352" r:id="rId115"/>
    <p:sldId id="353" r:id="rId116"/>
    <p:sldId id="367"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8CC40-E1CC-4FB3-9510-0039AED020E6}" type="datetimeFigureOut">
              <a:rPr lang="en-US" smtClean="0"/>
              <a:t>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DF256-826F-4E2E-9299-E1F3DB5B8DA4}" type="slidenum">
              <a:rPr lang="en-US" smtClean="0"/>
              <a:t>‹#›</a:t>
            </a:fld>
            <a:endParaRPr lang="en-US"/>
          </a:p>
        </p:txBody>
      </p:sp>
    </p:spTree>
    <p:extLst>
      <p:ext uri="{BB962C8B-B14F-4D97-AF65-F5344CB8AC3E}">
        <p14:creationId xmlns:p14="http://schemas.microsoft.com/office/powerpoint/2010/main" val="139129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Mediastinum</a:t>
            </a:r>
            <a:r>
              <a:rPr lang="en-US" baseline="0" dirty="0" smtClean="0"/>
              <a:t> is divided in to anterior, middle, posterior</a:t>
            </a:r>
            <a:endParaRPr lang="en-US" dirty="0" smtClean="0"/>
          </a:p>
          <a:p>
            <a:r>
              <a:rPr lang="en-US" dirty="0" smtClean="0"/>
              <a:t>And they say its size of ones</a:t>
            </a:r>
            <a:r>
              <a:rPr lang="en-US" baseline="0" dirty="0" smtClean="0"/>
              <a:t> own fist</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3</a:t>
            </a:fld>
            <a:endParaRPr lang="en-US"/>
          </a:p>
        </p:txBody>
      </p:sp>
    </p:spTree>
    <p:extLst>
      <p:ext uri="{BB962C8B-B14F-4D97-AF65-F5344CB8AC3E}">
        <p14:creationId xmlns:p14="http://schemas.microsoft.com/office/powerpoint/2010/main" val="46851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 anteriorly by the great vessels </a:t>
            </a:r>
            <a:r>
              <a:rPr lang="en-US" dirty="0" err="1" smtClean="0"/>
              <a:t>interatrial</a:t>
            </a:r>
            <a:r>
              <a:rPr lang="en-US" dirty="0" smtClean="0"/>
              <a:t> grove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21</a:t>
            </a:fld>
            <a:endParaRPr lang="en-US"/>
          </a:p>
        </p:txBody>
      </p:sp>
    </p:spTree>
    <p:extLst>
      <p:ext uri="{BB962C8B-B14F-4D97-AF65-F5344CB8AC3E}">
        <p14:creationId xmlns:p14="http://schemas.microsoft.com/office/powerpoint/2010/main" val="13344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Anterior </a:t>
            </a:r>
            <a:r>
              <a:rPr lang="en-US" dirty="0" err="1" smtClean="0"/>
              <a:t>interventricular</a:t>
            </a:r>
            <a:r>
              <a:rPr lang="en-US" dirty="0" smtClean="0"/>
              <a:t> artery is LAD</a:t>
            </a:r>
          </a:p>
          <a:p>
            <a:r>
              <a:rPr lang="en-US" dirty="0" smtClean="0"/>
              <a:t>Posterior</a:t>
            </a:r>
            <a:r>
              <a:rPr lang="en-US" baseline="0" dirty="0" smtClean="0"/>
              <a:t> </a:t>
            </a:r>
            <a:r>
              <a:rPr lang="en-US" baseline="0" dirty="0" err="1" smtClean="0"/>
              <a:t>interventricular</a:t>
            </a:r>
            <a:r>
              <a:rPr lang="en-US" baseline="0" dirty="0" smtClean="0"/>
              <a:t> is branch of Right coronary artery</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22</a:t>
            </a:fld>
            <a:endParaRPr lang="en-US"/>
          </a:p>
        </p:txBody>
      </p:sp>
    </p:spTree>
    <p:extLst>
      <p:ext uri="{BB962C8B-B14F-4D97-AF65-F5344CB8AC3E}">
        <p14:creationId xmlns:p14="http://schemas.microsoft.com/office/powerpoint/2010/main" val="65794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23</a:t>
            </a:fld>
            <a:endParaRPr lang="en-US"/>
          </a:p>
        </p:txBody>
      </p:sp>
    </p:spTree>
    <p:extLst>
      <p:ext uri="{BB962C8B-B14F-4D97-AF65-F5344CB8AC3E}">
        <p14:creationId xmlns:p14="http://schemas.microsoft.com/office/powerpoint/2010/main" val="365176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coronary sulcus contains right coronary artery, the small cardiac vein, the coronary sinus, and the circumflex branch of the left coronary artery. </a:t>
            </a:r>
          </a:p>
          <a:p>
            <a:endParaRPr lang="en-US" sz="1200" dirty="0" smtClean="0"/>
          </a:p>
          <a:p>
            <a:r>
              <a:rPr lang="en-US" sz="1200" dirty="0" err="1" smtClean="0"/>
              <a:t>Interatrial</a:t>
            </a:r>
            <a:r>
              <a:rPr lang="en-US" sz="1200" dirty="0" smtClean="0"/>
              <a:t> groove which is faintly visible</a:t>
            </a:r>
            <a:r>
              <a:rPr lang="en-US" sz="1200" baseline="0" dirty="0" smtClean="0"/>
              <a:t> posteriorly and anteriorly covered by great vessels.</a:t>
            </a:r>
            <a:endParaRPr lang="en-US" sz="1200" dirty="0" smtClean="0"/>
          </a:p>
          <a:p>
            <a:pPr marL="0" indent="0">
              <a:buNone/>
            </a:pPr>
            <a:endParaRPr lang="en-US" sz="1200" dirty="0" smtClean="0"/>
          </a:p>
        </p:txBody>
      </p:sp>
      <p:sp>
        <p:nvSpPr>
          <p:cNvPr id="4" name="Slide Number Placeholder 3"/>
          <p:cNvSpPr>
            <a:spLocks noGrp="1"/>
          </p:cNvSpPr>
          <p:nvPr>
            <p:ph type="sldNum" sz="quarter" idx="10"/>
          </p:nvPr>
        </p:nvSpPr>
        <p:spPr/>
        <p:txBody>
          <a:bodyPr/>
          <a:lstStyle/>
          <a:p>
            <a:fld id="{1C9DF256-826F-4E2E-9299-E1F3DB5B8DA4}" type="slidenum">
              <a:rPr lang="en-US" smtClean="0"/>
              <a:t>25</a:t>
            </a:fld>
            <a:endParaRPr lang="en-US"/>
          </a:p>
        </p:txBody>
      </p:sp>
    </p:spTree>
    <p:extLst>
      <p:ext uri="{BB962C8B-B14F-4D97-AF65-F5344CB8AC3E}">
        <p14:creationId xmlns:p14="http://schemas.microsoft.com/office/powerpoint/2010/main" val="60309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Eustachian ridge- separates</a:t>
            </a:r>
            <a:r>
              <a:rPr lang="en-US" baseline="0" dirty="0" smtClean="0"/>
              <a:t> orifices of the inferior vena cava from coronary sinus and the tubercle of lower and is continuous crista </a:t>
            </a:r>
            <a:r>
              <a:rPr lang="en-US" baseline="0" dirty="0" err="1" smtClean="0"/>
              <a:t>terminalis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38</a:t>
            </a:fld>
            <a:endParaRPr lang="en-US"/>
          </a:p>
        </p:txBody>
      </p:sp>
    </p:spTree>
    <p:extLst>
      <p:ext uri="{BB962C8B-B14F-4D97-AF65-F5344CB8AC3E}">
        <p14:creationId xmlns:p14="http://schemas.microsoft.com/office/powerpoint/2010/main" val="323660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TCV-tricuspid valve</a:t>
            </a:r>
            <a:r>
              <a:rPr lang="en-US" baseline="0" dirty="0" smtClean="0"/>
              <a:t> annulus</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39</a:t>
            </a:fld>
            <a:endParaRPr lang="en-US"/>
          </a:p>
        </p:txBody>
      </p:sp>
    </p:spTree>
    <p:extLst>
      <p:ext uri="{BB962C8B-B14F-4D97-AF65-F5344CB8AC3E}">
        <p14:creationId xmlns:p14="http://schemas.microsoft.com/office/powerpoint/2010/main" val="7828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SVC to tricuspid and IVC to fossa </a:t>
            </a:r>
            <a:r>
              <a:rPr lang="en-US" dirty="0" err="1" smtClean="0"/>
              <a:t>ovalis</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41</a:t>
            </a:fld>
            <a:endParaRPr lang="en-US"/>
          </a:p>
        </p:txBody>
      </p:sp>
    </p:spTree>
    <p:extLst>
      <p:ext uri="{BB962C8B-B14F-4D97-AF65-F5344CB8AC3E}">
        <p14:creationId xmlns:p14="http://schemas.microsoft.com/office/powerpoint/2010/main" val="352437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cavotricuspid</a:t>
            </a:r>
            <a:r>
              <a:rPr lang="en-US" dirty="0" smtClean="0"/>
              <a:t> isthmus is a well-defined region of right atrial tissue that is bordered by the </a:t>
            </a:r>
            <a:r>
              <a:rPr lang="en-US" dirty="0" err="1" smtClean="0"/>
              <a:t>eustachian</a:t>
            </a:r>
            <a:r>
              <a:rPr lang="en-US" dirty="0" smtClean="0"/>
              <a:t> ridge (yellow arrowheads) and valve posteriorly, and the tricuspid valve annulus (interrupted blue line) anteriorly. White arrowhead points to </a:t>
            </a:r>
            <a:r>
              <a:rPr lang="en-US" dirty="0" err="1" smtClean="0"/>
              <a:t>ostium</a:t>
            </a:r>
            <a:r>
              <a:rPr lang="en-US" dirty="0" smtClean="0"/>
              <a:t> of the coronary sinus and green arrowheads point to the tricuspid valve. Red arrow points to the mitral valve.</a:t>
            </a:r>
          </a:p>
          <a:p>
            <a:r>
              <a:rPr lang="en-US" dirty="0" smtClean="0"/>
              <a:t> Asterisk marks the inferior vena cava</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42</a:t>
            </a:fld>
            <a:endParaRPr lang="en-US"/>
          </a:p>
        </p:txBody>
      </p:sp>
    </p:spTree>
    <p:extLst>
      <p:ext uri="{BB962C8B-B14F-4D97-AF65-F5344CB8AC3E}">
        <p14:creationId xmlns:p14="http://schemas.microsoft.com/office/powerpoint/2010/main" val="17708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Biatrial</a:t>
            </a:r>
            <a:r>
              <a:rPr lang="en-US" dirty="0" smtClean="0"/>
              <a:t> specimen demonstrating left atrial appendage with two lobes (arrows)</a:t>
            </a:r>
            <a:r>
              <a:rPr lang="en-US" baseline="0" dirty="0" smtClean="0"/>
              <a:t>- appendage</a:t>
            </a:r>
          </a:p>
          <a:p>
            <a:r>
              <a:rPr lang="en-US" dirty="0" smtClean="0"/>
              <a:t>2) The esophagus (E) is posterior and adjacent to the left atrium (LA) and adjacent to the descending thoracic aorta (</a:t>
            </a:r>
            <a:r>
              <a:rPr lang="en-US" dirty="0" err="1" smtClean="0"/>
              <a:t>DAo</a:t>
            </a:r>
            <a:r>
              <a:rPr lang="en-US" dirty="0" smtClean="0"/>
              <a:t>). The left upper pulmonary (LUPV) and left lower pulmonary vein (LLPV) are clearly seen. The right ventricular outflow tract (RVO) is anterior</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44</a:t>
            </a:fld>
            <a:endParaRPr lang="en-US"/>
          </a:p>
        </p:txBody>
      </p:sp>
    </p:spTree>
    <p:extLst>
      <p:ext uri="{BB962C8B-B14F-4D97-AF65-F5344CB8AC3E}">
        <p14:creationId xmlns:p14="http://schemas.microsoft.com/office/powerpoint/2010/main" val="137667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because a thrombus can be missed if all lobes in the appendage are not visualized.</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46</a:t>
            </a:fld>
            <a:endParaRPr lang="en-US"/>
          </a:p>
        </p:txBody>
      </p:sp>
    </p:spTree>
    <p:extLst>
      <p:ext uri="{BB962C8B-B14F-4D97-AF65-F5344CB8AC3E}">
        <p14:creationId xmlns:p14="http://schemas.microsoft.com/office/powerpoint/2010/main" val="372944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about the right ventricle thin walled and left </a:t>
            </a:r>
            <a:r>
              <a:rPr lang="en-US" dirty="0" err="1" smtClean="0"/>
              <a:t>thicked</a:t>
            </a:r>
            <a:r>
              <a:rPr lang="en-US" dirty="0" smtClean="0"/>
              <a:t> so was the knowledge about 400 years go</a:t>
            </a:r>
          </a:p>
          <a:p>
            <a:r>
              <a:rPr lang="en-US" dirty="0" smtClean="0"/>
              <a:t>And we</a:t>
            </a:r>
            <a:r>
              <a:rPr lang="en-US" baseline="0" dirty="0" smtClean="0"/>
              <a:t> can see the placement it is obliquely place so that apex is downwards and to the left.</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a:t>
            </a:fld>
            <a:endParaRPr lang="en-US"/>
          </a:p>
        </p:txBody>
      </p:sp>
    </p:spTree>
    <p:extLst>
      <p:ext uri="{BB962C8B-B14F-4D97-AF65-F5344CB8AC3E}">
        <p14:creationId xmlns:p14="http://schemas.microsoft.com/office/powerpoint/2010/main" val="312306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Persistent left SVC as the descending thoracic aorta, a mass, or a cavity </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48</a:t>
            </a:fld>
            <a:endParaRPr lang="en-US"/>
          </a:p>
        </p:txBody>
      </p:sp>
    </p:spTree>
    <p:extLst>
      <p:ext uri="{BB962C8B-B14F-4D97-AF65-F5344CB8AC3E}">
        <p14:creationId xmlns:p14="http://schemas.microsoft.com/office/powerpoint/2010/main" val="111205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Trabeculae</a:t>
            </a:r>
            <a:r>
              <a:rPr lang="en-US" sz="1200" baseline="0" dirty="0" smtClean="0"/>
              <a:t> </a:t>
            </a:r>
            <a:r>
              <a:rPr lang="en-US" sz="1200" baseline="0" dirty="0" err="1" smtClean="0"/>
              <a:t>carneae</a:t>
            </a:r>
            <a:r>
              <a:rPr lang="en-US" sz="1200" baseline="0" dirty="0" smtClean="0"/>
              <a:t>- </a:t>
            </a:r>
            <a:r>
              <a:rPr lang="en-US" sz="1200" dirty="0" smtClean="0"/>
              <a:t>Most of these are either attached to the ventricular walls throughout their length, forming ridges, or attached at both ends, forming bridges.</a:t>
            </a:r>
          </a:p>
        </p:txBody>
      </p:sp>
      <p:sp>
        <p:nvSpPr>
          <p:cNvPr id="4" name="Slide Number Placeholder 3"/>
          <p:cNvSpPr>
            <a:spLocks noGrp="1"/>
          </p:cNvSpPr>
          <p:nvPr>
            <p:ph type="sldNum" sz="quarter" idx="10"/>
          </p:nvPr>
        </p:nvSpPr>
        <p:spPr/>
        <p:txBody>
          <a:bodyPr/>
          <a:lstStyle/>
          <a:p>
            <a:fld id="{1C9DF256-826F-4E2E-9299-E1F3DB5B8DA4}" type="slidenum">
              <a:rPr lang="en-US" smtClean="0"/>
              <a:t>51</a:t>
            </a:fld>
            <a:endParaRPr lang="en-US"/>
          </a:p>
        </p:txBody>
      </p:sp>
    </p:spTree>
    <p:extLst>
      <p:ext uri="{BB962C8B-B14F-4D97-AF65-F5344CB8AC3E}">
        <p14:creationId xmlns:p14="http://schemas.microsoft.com/office/powerpoint/2010/main" val="350383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Anterior- arise from anterior wall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Posterior-</a:t>
            </a:r>
            <a:r>
              <a:rPr lang="en-US" sz="1200" dirty="0" smtClean="0"/>
              <a:t>with some chordae </a:t>
            </a:r>
            <a:r>
              <a:rPr lang="en-US" sz="1200" dirty="0" err="1" smtClean="0"/>
              <a:t>tendineae</a:t>
            </a:r>
            <a:r>
              <a:rPr lang="en-US" sz="1200" dirty="0" smtClean="0"/>
              <a:t> arising directly from the ventricular wall.</a:t>
            </a:r>
            <a:endParaRPr lang="en-US" dirty="0" smtClean="0"/>
          </a:p>
          <a:p>
            <a:r>
              <a:rPr lang="en-US" dirty="0" smtClean="0"/>
              <a:t>Septal- chordae </a:t>
            </a:r>
            <a:r>
              <a:rPr lang="en-US" dirty="0" err="1" smtClean="0"/>
              <a:t>tendinaeae</a:t>
            </a:r>
            <a:r>
              <a:rPr lang="en-US" dirty="0" smtClean="0"/>
              <a:t> directly from septal wall</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53</a:t>
            </a:fld>
            <a:endParaRPr lang="en-US"/>
          </a:p>
        </p:txBody>
      </p:sp>
    </p:spTree>
    <p:extLst>
      <p:ext uri="{BB962C8B-B14F-4D97-AF65-F5344CB8AC3E}">
        <p14:creationId xmlns:p14="http://schemas.microsoft.com/office/powerpoint/2010/main" val="2624465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smtClean="0"/>
              <a:t>The right ventricular free wall has been removed to show the arch-like crista </a:t>
            </a:r>
            <a:r>
              <a:rPr lang="en-US" dirty="0" err="1" smtClean="0"/>
              <a:t>supraventricularis</a:t>
            </a:r>
            <a:r>
              <a:rPr lang="en-US" dirty="0" smtClean="0"/>
              <a:t> (CSV), which consists of the parietal band (PB), </a:t>
            </a:r>
            <a:r>
              <a:rPr lang="en-US" dirty="0" err="1" smtClean="0"/>
              <a:t>infundibular</a:t>
            </a:r>
            <a:r>
              <a:rPr lang="en-US" dirty="0" smtClean="0"/>
              <a:t> septum (IS), and septal band (SB). The moderator band (*) joins the septal band to the anterior tricuspid papillary muscle (A). The </a:t>
            </a:r>
            <a:r>
              <a:rPr lang="en-US" dirty="0" err="1" smtClean="0"/>
              <a:t>anteroapical</a:t>
            </a:r>
            <a:r>
              <a:rPr lang="en-US" dirty="0" smtClean="0"/>
              <a:t> </a:t>
            </a:r>
            <a:r>
              <a:rPr lang="en-US" dirty="0" err="1" smtClean="0"/>
              <a:t>portion</a:t>
            </a:r>
            <a:r>
              <a:rPr lang="en-US" dirty="0" smtClean="0"/>
              <a:t> of the chamber is heavily </a:t>
            </a:r>
            <a:r>
              <a:rPr lang="en-US" dirty="0" err="1" smtClean="0"/>
              <a:t>trabeculated</a:t>
            </a:r>
            <a:r>
              <a:rPr lang="en-US" dirty="0" smtClean="0"/>
              <a:t>. M, medial tricuspid papillary muscle; PV, pulmonary valve; RAA, right atrial appendage; RCA, right coronary artery; TV, tricuspid valve</a:t>
            </a:r>
          </a:p>
          <a:p>
            <a:pPr marL="228600" indent="-228600">
              <a:buAutoNum type="alphaUcPeriod"/>
            </a:pPr>
            <a:endParaRPr lang="en-US" dirty="0" smtClean="0"/>
          </a:p>
          <a:p>
            <a:pPr marL="228600" indent="-228600">
              <a:buAutoNum type="alphaUcPeriod"/>
            </a:pPr>
            <a:r>
              <a:rPr lang="en-US" dirty="0" err="1" smtClean="0"/>
              <a:t>Mitro</a:t>
            </a:r>
            <a:r>
              <a:rPr lang="en-US" dirty="0" smtClean="0"/>
              <a:t>-aortic</a:t>
            </a:r>
            <a:r>
              <a:rPr lang="en-US" baseline="0" dirty="0" smtClean="0"/>
              <a:t> continuity and </a:t>
            </a:r>
            <a:r>
              <a:rPr lang="en-US" baseline="0" dirty="0" err="1" smtClean="0"/>
              <a:t>tricupisd-pulmo</a:t>
            </a:r>
            <a:r>
              <a:rPr lang="en-US" baseline="0" dirty="0" smtClean="0"/>
              <a:t> discontinuity</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54</a:t>
            </a:fld>
            <a:endParaRPr lang="en-US"/>
          </a:p>
        </p:txBody>
      </p:sp>
    </p:spTree>
    <p:extLst>
      <p:ext uri="{BB962C8B-B14F-4D97-AF65-F5344CB8AC3E}">
        <p14:creationId xmlns:p14="http://schemas.microsoft.com/office/powerpoint/2010/main" val="77093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Papillary muscle of</a:t>
            </a:r>
            <a:r>
              <a:rPr lang="en-US" baseline="0" dirty="0" smtClean="0"/>
              <a:t> left ventricle</a:t>
            </a:r>
            <a:r>
              <a:rPr lang="en-US" dirty="0" smtClean="0"/>
              <a:t> are larger than those of the right ventricle.</a:t>
            </a:r>
          </a:p>
          <a:p>
            <a:r>
              <a:rPr lang="en-US" sz="1200" dirty="0" smtClean="0"/>
              <a:t> the distinctive differences in apical </a:t>
            </a:r>
            <a:r>
              <a:rPr lang="en-US" sz="1200" dirty="0" err="1" smtClean="0"/>
              <a:t>trabeculations</a:t>
            </a:r>
            <a:r>
              <a:rPr lang="en-US" sz="1200" dirty="0" smtClean="0"/>
              <a:t> persist even in markedly hypertrophied or dilated hearts.</a:t>
            </a:r>
            <a:endParaRPr lang="en-US" altLang="en-US" sz="120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57</a:t>
            </a:fld>
            <a:endParaRPr lang="en-US"/>
          </a:p>
        </p:txBody>
      </p:sp>
    </p:spTree>
    <p:extLst>
      <p:ext uri="{BB962C8B-B14F-4D97-AF65-F5344CB8AC3E}">
        <p14:creationId xmlns:p14="http://schemas.microsoft.com/office/powerpoint/2010/main" val="3287428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by 2D echo in patients with suspected mural thrombus.</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62</a:t>
            </a:fld>
            <a:endParaRPr lang="en-US"/>
          </a:p>
        </p:txBody>
      </p:sp>
    </p:spTree>
    <p:extLst>
      <p:ext uri="{BB962C8B-B14F-4D97-AF65-F5344CB8AC3E}">
        <p14:creationId xmlns:p14="http://schemas.microsoft.com/office/powerpoint/2010/main" val="64023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posterior aortic sinus abuts against the </a:t>
            </a:r>
            <a:r>
              <a:rPr lang="en-US" sz="1200" dirty="0" err="1" smtClean="0"/>
              <a:t>interatrial</a:t>
            </a:r>
            <a:r>
              <a:rPr lang="en-US" sz="1200" dirty="0" smtClean="0"/>
              <a:t> septum anterior and superior to the </a:t>
            </a:r>
            <a:r>
              <a:rPr lang="en-US" sz="1200" dirty="0" err="1" smtClean="0"/>
              <a:t>limbus</a:t>
            </a:r>
            <a:endParaRPr lang="en-US" sz="1200" dirty="0" smtClean="0"/>
          </a:p>
          <a:p>
            <a:r>
              <a:rPr lang="en-US" sz="1200" dirty="0" smtClean="0"/>
              <a:t>AS- atrial septum</a:t>
            </a:r>
          </a:p>
          <a:p>
            <a:r>
              <a:rPr lang="en-US" sz="1200" dirty="0" smtClean="0"/>
              <a:t>IS- </a:t>
            </a:r>
            <a:r>
              <a:rPr lang="en-US" sz="1200" dirty="0" err="1" smtClean="0"/>
              <a:t>Infundibular</a:t>
            </a:r>
            <a:r>
              <a:rPr lang="en-US" sz="1200" dirty="0" smtClean="0"/>
              <a:t> septum separates pulmonary and aortic valve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68</a:t>
            </a:fld>
            <a:endParaRPr lang="en-US"/>
          </a:p>
        </p:txBody>
      </p:sp>
    </p:spTree>
    <p:extLst>
      <p:ext uri="{BB962C8B-B14F-4D97-AF65-F5344CB8AC3E}">
        <p14:creationId xmlns:p14="http://schemas.microsoft.com/office/powerpoint/2010/main" val="1963140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so the defect becomes primarily </a:t>
            </a:r>
            <a:r>
              <a:rPr lang="en-US" sz="1200" dirty="0" err="1" smtClean="0"/>
              <a:t>interatrial</a:t>
            </a:r>
            <a:r>
              <a:rPr lang="en-US" sz="1200" dirty="0" smtClean="0"/>
              <a:t> (</a:t>
            </a:r>
            <a:r>
              <a:rPr lang="en-US" sz="1200" dirty="0" err="1" smtClean="0"/>
              <a:t>primum</a:t>
            </a:r>
            <a:r>
              <a:rPr lang="en-US" sz="1200" dirty="0" smtClean="0"/>
              <a:t> type atrial septal defect), and the AV conduction tissues are displaced inferiorly</a:t>
            </a:r>
            <a:r>
              <a:rPr lang="en-US" dirty="0" smtClean="0"/>
              <a:t>.</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70</a:t>
            </a:fld>
            <a:endParaRPr lang="en-US"/>
          </a:p>
        </p:txBody>
      </p:sp>
    </p:spTree>
    <p:extLst>
      <p:ext uri="{BB962C8B-B14F-4D97-AF65-F5344CB8AC3E}">
        <p14:creationId xmlns:p14="http://schemas.microsoft.com/office/powerpoint/2010/main" val="4162114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dirty="0" err="1" smtClean="0"/>
              <a:t>pul</a:t>
            </a:r>
            <a:r>
              <a:rPr lang="en-US" dirty="0" smtClean="0"/>
              <a:t> vein- LA but right pulmonary </a:t>
            </a:r>
            <a:r>
              <a:rPr lang="en-US" dirty="0" err="1" smtClean="0"/>
              <a:t>verin</a:t>
            </a:r>
            <a:r>
              <a:rPr lang="en-US" baseline="0" dirty="0" smtClean="0"/>
              <a:t> - RA</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72</a:t>
            </a:fld>
            <a:endParaRPr lang="en-US"/>
          </a:p>
        </p:txBody>
      </p:sp>
    </p:spTree>
    <p:extLst>
      <p:ext uri="{BB962C8B-B14F-4D97-AF65-F5344CB8AC3E}">
        <p14:creationId xmlns:p14="http://schemas.microsoft.com/office/powerpoint/2010/main" val="3725879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depending</a:t>
            </a:r>
            <a:r>
              <a:rPr lang="en-US" baseline="0" dirty="0" smtClean="0"/>
              <a:t> on the procedure different </a:t>
            </a:r>
            <a:r>
              <a:rPr lang="en-US" baseline="0" dirty="0" err="1" smtClean="0"/>
              <a:t>different</a:t>
            </a:r>
            <a:r>
              <a:rPr lang="en-US" baseline="0" dirty="0" smtClean="0"/>
              <a:t> sites were used to enter the left atrium through right atrium</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74</a:t>
            </a:fld>
            <a:endParaRPr lang="en-US"/>
          </a:p>
        </p:txBody>
      </p:sp>
    </p:spTree>
    <p:extLst>
      <p:ext uri="{BB962C8B-B14F-4D97-AF65-F5344CB8AC3E}">
        <p14:creationId xmlns:p14="http://schemas.microsoft.com/office/powerpoint/2010/main" val="279871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Frontal-yellow</a:t>
            </a:r>
          </a:p>
          <a:p>
            <a:r>
              <a:rPr lang="en-US" dirty="0" smtClean="0"/>
              <a:t>Horizontal-green</a:t>
            </a:r>
          </a:p>
          <a:p>
            <a:r>
              <a:rPr lang="en-US" dirty="0" smtClean="0"/>
              <a:t>Sagittal-orange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5</a:t>
            </a:fld>
            <a:endParaRPr lang="en-US"/>
          </a:p>
        </p:txBody>
      </p:sp>
    </p:spTree>
    <p:extLst>
      <p:ext uri="{BB962C8B-B14F-4D97-AF65-F5344CB8AC3E}">
        <p14:creationId xmlns:p14="http://schemas.microsoft.com/office/powerpoint/2010/main" val="126189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TCMVR and </a:t>
            </a:r>
            <a:r>
              <a:rPr lang="en-US" baseline="0" dirty="0" err="1" smtClean="0"/>
              <a:t>Mitraclip</a:t>
            </a:r>
            <a:r>
              <a:rPr lang="en-US" baseline="0" dirty="0" smtClean="0"/>
              <a:t>, </a:t>
            </a:r>
            <a:r>
              <a:rPr lang="en-US" baseline="0" dirty="0" err="1" smtClean="0"/>
              <a:t>paravalvular</a:t>
            </a:r>
            <a:r>
              <a:rPr lang="en-US" baseline="0" dirty="0" smtClean="0"/>
              <a:t> leak closure(a higher crossing site is recommended for medial leaks and a lower crossing site is recommended for lateral  leaks.</a:t>
            </a:r>
            <a:endParaRPr lang="en-US" dirty="0" smtClean="0"/>
          </a:p>
          <a:p>
            <a:r>
              <a:rPr lang="en-US" dirty="0" smtClean="0"/>
              <a:t>Yellow- </a:t>
            </a:r>
            <a:r>
              <a:rPr lang="en-US" dirty="0" err="1" smtClean="0"/>
              <a:t>transeptal</a:t>
            </a:r>
            <a:r>
              <a:rPr lang="en-US" dirty="0" smtClean="0"/>
              <a:t> patent </a:t>
            </a:r>
            <a:r>
              <a:rPr lang="en-US" dirty="0" err="1" smtClean="0"/>
              <a:t>formen</a:t>
            </a:r>
            <a:r>
              <a:rPr lang="en-US" baseline="0" dirty="0" smtClean="0"/>
              <a:t> </a:t>
            </a:r>
            <a:r>
              <a:rPr lang="en-US" baseline="0" dirty="0" err="1" smtClean="0"/>
              <a:t>ovale</a:t>
            </a:r>
            <a:r>
              <a:rPr lang="en-US" baseline="0" dirty="0" smtClean="0"/>
              <a:t> closure</a:t>
            </a:r>
          </a:p>
          <a:p>
            <a:r>
              <a:rPr lang="en-US" baseline="0" dirty="0" smtClean="0"/>
              <a:t>Blue- percutaneous left ventricular assist device placement</a:t>
            </a:r>
          </a:p>
          <a:p>
            <a:r>
              <a:rPr lang="en-US" baseline="0" dirty="0" smtClean="0"/>
              <a:t>Green- left atrial appendage closure</a:t>
            </a:r>
          </a:p>
          <a:p>
            <a:r>
              <a:rPr lang="en-US" baseline="0" dirty="0" smtClean="0"/>
              <a:t>Orange- pulmonary vein intervention</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75</a:t>
            </a:fld>
            <a:endParaRPr lang="en-US"/>
          </a:p>
        </p:txBody>
      </p:sp>
    </p:spTree>
    <p:extLst>
      <p:ext uri="{BB962C8B-B14F-4D97-AF65-F5344CB8AC3E}">
        <p14:creationId xmlns:p14="http://schemas.microsoft.com/office/powerpoint/2010/main" val="2731784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 </a:t>
            </a:r>
            <a:r>
              <a:rPr lang="en-US" dirty="0" err="1" smtClean="0"/>
              <a:t>vsd</a:t>
            </a:r>
            <a:r>
              <a:rPr lang="en-US" dirty="0" smtClean="0"/>
              <a:t> is membranous 80%</a:t>
            </a:r>
          </a:p>
          <a:p>
            <a:r>
              <a:rPr lang="en-US" dirty="0" smtClean="0"/>
              <a:t>Conduction system are very close to membranous VSD so after repair</a:t>
            </a:r>
            <a:r>
              <a:rPr lang="en-US" baseline="0" dirty="0" smtClean="0"/>
              <a:t> post op RBBB CHB may be seen</a:t>
            </a:r>
          </a:p>
          <a:p>
            <a:endParaRPr lang="en-US" baseline="0" dirty="0" smtClean="0"/>
          </a:p>
          <a:p>
            <a:r>
              <a:rPr lang="en-US" baseline="0" dirty="0" smtClean="0"/>
              <a:t>AR is associated with outlet VSD</a:t>
            </a:r>
          </a:p>
          <a:p>
            <a:r>
              <a:rPr lang="en-US" baseline="0" dirty="0" smtClean="0"/>
              <a:t>Outlet </a:t>
            </a:r>
            <a:r>
              <a:rPr lang="en-US" baseline="0" dirty="0" err="1" smtClean="0"/>
              <a:t>vsd</a:t>
            </a:r>
            <a:r>
              <a:rPr lang="en-US" baseline="0" dirty="0" smtClean="0"/>
              <a:t> is defect in </a:t>
            </a:r>
            <a:r>
              <a:rPr lang="en-US" baseline="0" dirty="0" err="1" smtClean="0"/>
              <a:t>infundibular</a:t>
            </a:r>
            <a:r>
              <a:rPr lang="en-US" baseline="0" dirty="0" smtClean="0"/>
              <a:t> septum separating right and left ventricular outflow tract. </a:t>
            </a:r>
            <a:r>
              <a:rPr lang="en-US" baseline="0" dirty="0" err="1" smtClean="0"/>
              <a:t>Venturi</a:t>
            </a:r>
            <a:r>
              <a:rPr lang="en-US" baseline="0" dirty="0" smtClean="0"/>
              <a:t> effect ,aortic cusp is pulled during systole and back to normal </a:t>
            </a:r>
            <a:r>
              <a:rPr lang="en-US" baseline="0" dirty="0" err="1" smtClean="0"/>
              <a:t>positin</a:t>
            </a:r>
            <a:r>
              <a:rPr lang="en-US" baseline="0" dirty="0" smtClean="0"/>
              <a:t>, repeated damages cusp-AR</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79</a:t>
            </a:fld>
            <a:endParaRPr lang="en-US"/>
          </a:p>
        </p:txBody>
      </p:sp>
    </p:spTree>
    <p:extLst>
      <p:ext uri="{BB962C8B-B14F-4D97-AF65-F5344CB8AC3E}">
        <p14:creationId xmlns:p14="http://schemas.microsoft.com/office/powerpoint/2010/main" val="246724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heart from an 84-year-old man demonstrates shortening of the base-to-apex (long-axis) dimension, decreased internal left ventricular dimension, aortic root dilatation, left atrial enlargement, and sigmoid-shaped septum.</a:t>
            </a:r>
          </a:p>
          <a:p>
            <a:endParaRPr lang="en-US" dirty="0" smtClean="0"/>
          </a:p>
          <a:p>
            <a:r>
              <a:rPr lang="en-US" dirty="0" smtClean="0"/>
              <a:t>Photo 2- </a:t>
            </a:r>
            <a:r>
              <a:rPr lang="en-US" dirty="0" err="1" smtClean="0"/>
              <a:t>mri</a:t>
            </a:r>
            <a:r>
              <a:rPr lang="en-US" dirty="0" smtClean="0"/>
              <a:t> image showing muscular VSD</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81</a:t>
            </a:fld>
            <a:endParaRPr lang="en-US"/>
          </a:p>
        </p:txBody>
      </p:sp>
    </p:spTree>
    <p:extLst>
      <p:ext uri="{BB962C8B-B14F-4D97-AF65-F5344CB8AC3E}">
        <p14:creationId xmlns:p14="http://schemas.microsoft.com/office/powerpoint/2010/main" val="315620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between is the stable period</a:t>
            </a:r>
          </a:p>
          <a:p>
            <a:r>
              <a:rPr lang="en-US" dirty="0" smtClean="0"/>
              <a:t>PDA</a:t>
            </a:r>
            <a:r>
              <a:rPr lang="en-US" baseline="0" dirty="0" smtClean="0"/>
              <a:t> </a:t>
            </a:r>
            <a:r>
              <a:rPr lang="en-US" baseline="0" dirty="0" err="1" smtClean="0"/>
              <a:t>essenmernger</a:t>
            </a:r>
            <a:r>
              <a:rPr lang="en-US" baseline="0" dirty="0" smtClean="0"/>
              <a:t>&gt;VSD&gt;ASD</a:t>
            </a:r>
          </a:p>
          <a:p>
            <a:endParaRPr lang="en-US" baseline="0" dirty="0" smtClean="0"/>
          </a:p>
          <a:p>
            <a:r>
              <a:rPr lang="en-US" baseline="0" smtClean="0"/>
              <a:t>ASD very late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83</a:t>
            </a:fld>
            <a:endParaRPr lang="en-US"/>
          </a:p>
        </p:txBody>
      </p:sp>
    </p:spTree>
    <p:extLst>
      <p:ext uri="{BB962C8B-B14F-4D97-AF65-F5344CB8AC3E}">
        <p14:creationId xmlns:p14="http://schemas.microsoft.com/office/powerpoint/2010/main" val="2302244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84</a:t>
            </a:fld>
            <a:endParaRPr lang="en-US"/>
          </a:p>
        </p:txBody>
      </p:sp>
    </p:spTree>
    <p:extLst>
      <p:ext uri="{BB962C8B-B14F-4D97-AF65-F5344CB8AC3E}">
        <p14:creationId xmlns:p14="http://schemas.microsoft.com/office/powerpoint/2010/main" val="3634272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Mitral valve </a:t>
            </a:r>
            <a:r>
              <a:rPr lang="en-US" dirty="0" err="1" smtClean="0"/>
              <a:t>annuloplasty</a:t>
            </a:r>
            <a:r>
              <a:rPr lang="en-US" dirty="0" smtClean="0"/>
              <a:t>-surgical technique for repair of leaking mitral valve.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patients with hypertrophic obstructive cardiomyopathy, the anterior mitral leaflet can be pulled anteriorly toward the basal ventricular septum</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85</a:t>
            </a:fld>
            <a:endParaRPr lang="en-US"/>
          </a:p>
        </p:txBody>
      </p:sp>
    </p:spTree>
    <p:extLst>
      <p:ext uri="{BB962C8B-B14F-4D97-AF65-F5344CB8AC3E}">
        <p14:creationId xmlns:p14="http://schemas.microsoft.com/office/powerpoint/2010/main" val="3933907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anterior tricuspid and anterior mitral </a:t>
            </a:r>
            <a:r>
              <a:rPr lang="en-US" dirty="0" err="1" smtClean="0"/>
              <a:t>leaflets</a:t>
            </a:r>
            <a:r>
              <a:rPr lang="en-US" dirty="0" smtClean="0"/>
              <a:t> (A) separate the inflow and outflow tracts of the right and left ventricles, respectively, and are parallel to one another. </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87</a:t>
            </a:fld>
            <a:endParaRPr lang="en-US"/>
          </a:p>
        </p:txBody>
      </p:sp>
    </p:spTree>
    <p:extLst>
      <p:ext uri="{BB962C8B-B14F-4D97-AF65-F5344CB8AC3E}">
        <p14:creationId xmlns:p14="http://schemas.microsoft.com/office/powerpoint/2010/main" val="1349338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dirty="0" err="1" smtClean="0"/>
              <a:t>chordal</a:t>
            </a:r>
            <a:r>
              <a:rPr lang="en-US" dirty="0" smtClean="0"/>
              <a:t> rupture- resulting in </a:t>
            </a:r>
            <a:r>
              <a:rPr lang="en-US" dirty="0" err="1" smtClean="0"/>
              <a:t>midsystolic</a:t>
            </a:r>
            <a:r>
              <a:rPr lang="en-US" dirty="0" smtClean="0"/>
              <a:t> outflow obstruction and mitral regurgitation</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88</a:t>
            </a:fld>
            <a:endParaRPr lang="en-US"/>
          </a:p>
        </p:txBody>
      </p:sp>
    </p:spTree>
    <p:extLst>
      <p:ext uri="{BB962C8B-B14F-4D97-AF65-F5344CB8AC3E}">
        <p14:creationId xmlns:p14="http://schemas.microsoft.com/office/powerpoint/2010/main" val="2974056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Mitral valve, viewed from left atrial aspect. Minor commissures (*) divide the posterior leaflet into four scallops (arrows). A, anterior; C, major commissures; P, posterior</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90</a:t>
            </a:fld>
            <a:endParaRPr lang="en-US"/>
          </a:p>
        </p:txBody>
      </p:sp>
    </p:spTree>
    <p:extLst>
      <p:ext uri="{BB962C8B-B14F-4D97-AF65-F5344CB8AC3E}">
        <p14:creationId xmlns:p14="http://schemas.microsoft.com/office/powerpoint/2010/main" val="3578996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Strut chord-</a:t>
            </a:r>
            <a:r>
              <a:rPr lang="en-US" baseline="0" dirty="0" smtClean="0"/>
              <a:t> plays a important role in the tunnel shaped configuration of the valve at the inflow and outflow tracts.</a:t>
            </a:r>
          </a:p>
          <a:p>
            <a:r>
              <a:rPr lang="en-US" baseline="0" dirty="0" err="1" smtClean="0"/>
              <a:t>Commisure</a:t>
            </a:r>
            <a:r>
              <a:rPr lang="en-US" baseline="0" dirty="0" smtClean="0"/>
              <a:t> CT- valve closure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92</a:t>
            </a:fld>
            <a:endParaRPr lang="en-US"/>
          </a:p>
        </p:txBody>
      </p:sp>
    </p:spTree>
    <p:extLst>
      <p:ext uri="{BB962C8B-B14F-4D97-AF65-F5344CB8AC3E}">
        <p14:creationId xmlns:p14="http://schemas.microsoft.com/office/powerpoint/2010/main" val="86190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a:t>
            </a:r>
            <a:r>
              <a:rPr lang="en-US" sz="1200" baseline="0" dirty="0" smtClean="0"/>
              <a:t> </a:t>
            </a:r>
            <a:r>
              <a:rPr lang="en-US" sz="1200" dirty="0" smtClean="0"/>
              <a:t>Greek around heart</a:t>
            </a:r>
            <a:r>
              <a:rPr lang="en-US" sz="1200" baseline="0" dirty="0" smtClean="0"/>
              <a:t> is called pericardium.</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6</a:t>
            </a:fld>
            <a:endParaRPr lang="en-US"/>
          </a:p>
        </p:txBody>
      </p:sp>
    </p:spTree>
    <p:extLst>
      <p:ext uri="{BB962C8B-B14F-4D97-AF65-F5344CB8AC3E}">
        <p14:creationId xmlns:p14="http://schemas.microsoft.com/office/powerpoint/2010/main" val="4184563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Components of the mitral valve. A. Each leaflet has a large clear zone (CZ) and a smaller rough zone (RZ) between its free edge and closing edge (dotted line). A fan-like commissural chordae </a:t>
            </a:r>
            <a:r>
              <a:rPr lang="en-US" dirty="0" err="1" smtClean="0"/>
              <a:t>tendinea</a:t>
            </a:r>
            <a:r>
              <a:rPr lang="en-US" dirty="0" smtClean="0"/>
              <a:t> (*) connects the tip of the papillary muscle to the commissure. B. Schematic diagram of an open anterior mitral leaflet comparable to A</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96</a:t>
            </a:fld>
            <a:endParaRPr lang="en-US"/>
          </a:p>
        </p:txBody>
      </p:sp>
    </p:spTree>
    <p:extLst>
      <p:ext uri="{BB962C8B-B14F-4D97-AF65-F5344CB8AC3E}">
        <p14:creationId xmlns:p14="http://schemas.microsoft.com/office/powerpoint/2010/main" val="4109394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left circumflex coronary artery</a:t>
            </a:r>
            <a:r>
              <a:rPr lang="en-US" sz="1200" dirty="0" smtClean="0"/>
              <a:t>, which courses within the left AV groove near the anterolateral commissure</a:t>
            </a:r>
          </a:p>
          <a:p>
            <a:r>
              <a:rPr lang="en-US" sz="1200" b="1" u="sng" dirty="0" smtClean="0"/>
              <a:t>coronary sinus</a:t>
            </a:r>
            <a:r>
              <a:rPr lang="en-US" sz="1200" dirty="0" smtClean="0"/>
              <a:t>, which courses within the left </a:t>
            </a:r>
            <a:r>
              <a:rPr lang="en-US" sz="1200" dirty="0" err="1" smtClean="0"/>
              <a:t>atrioventricular</a:t>
            </a:r>
            <a:r>
              <a:rPr lang="en-US" sz="1200" dirty="0" smtClean="0"/>
              <a:t> groove adjacent to the annulus of the posterior mitral leaflet</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99</a:t>
            </a:fld>
            <a:endParaRPr lang="en-US"/>
          </a:p>
        </p:txBody>
      </p:sp>
    </p:spTree>
    <p:extLst>
      <p:ext uri="{BB962C8B-B14F-4D97-AF65-F5344CB8AC3E}">
        <p14:creationId xmlns:p14="http://schemas.microsoft.com/office/powerpoint/2010/main" val="3374484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Parachute mitral valve- single eccentric papillary muscle (absence of one or fusion of two papillary muscle)</a:t>
            </a:r>
          </a:p>
          <a:p>
            <a:r>
              <a:rPr lang="en-US" dirty="0" smtClean="0"/>
              <a:t>Anomalous mitral arcade characterized by band of fibrous tissue that runs adjacent to the free margin of the mitral leaflet with short or absent chordae </a:t>
            </a:r>
            <a:r>
              <a:rPr lang="en-US" dirty="0" err="1" smtClean="0"/>
              <a:t>tendinae</a:t>
            </a:r>
            <a:r>
              <a:rPr lang="en-US" dirty="0" smtClean="0"/>
              <a:t> and multiple contiguous papillary muscle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101</a:t>
            </a:fld>
            <a:endParaRPr lang="en-US"/>
          </a:p>
        </p:txBody>
      </p:sp>
    </p:spTree>
    <p:extLst>
      <p:ext uri="{BB962C8B-B14F-4D97-AF65-F5344CB8AC3E}">
        <p14:creationId xmlns:p14="http://schemas.microsoft.com/office/powerpoint/2010/main" val="592829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Lunular fenestrations- However, owing to their position distal to the closing edge, they rarely produce </a:t>
            </a:r>
            <a:r>
              <a:rPr lang="en-US" sz="1200" dirty="0" err="1" smtClean="0"/>
              <a:t>valvular</a:t>
            </a:r>
            <a:r>
              <a:rPr lang="en-US" sz="1200" dirty="0" smtClean="0"/>
              <a:t> incompetence.</a:t>
            </a:r>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105</a:t>
            </a:fld>
            <a:endParaRPr lang="en-US"/>
          </a:p>
        </p:txBody>
      </p:sp>
    </p:spTree>
    <p:extLst>
      <p:ext uri="{BB962C8B-B14F-4D97-AF65-F5344CB8AC3E}">
        <p14:creationId xmlns:p14="http://schemas.microsoft.com/office/powerpoint/2010/main" val="3817724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point- In doing so, precious bypass time is saved while the homograft is being prepared</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106</a:t>
            </a:fld>
            <a:endParaRPr lang="en-US"/>
          </a:p>
        </p:txBody>
      </p:sp>
    </p:spTree>
    <p:extLst>
      <p:ext uri="{BB962C8B-B14F-4D97-AF65-F5344CB8AC3E}">
        <p14:creationId xmlns:p14="http://schemas.microsoft.com/office/powerpoint/2010/main" val="546842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Ebsteins</a:t>
            </a:r>
            <a:endParaRPr lang="en-US" dirty="0" smtClean="0"/>
          </a:p>
          <a:p>
            <a:r>
              <a:rPr lang="en-US" dirty="0" smtClean="0"/>
              <a:t>Anterior leaflet retains its position</a:t>
            </a:r>
            <a:r>
              <a:rPr lang="en-US" baseline="0" dirty="0" smtClean="0"/>
              <a:t> at the AV junction becomes much bigger and touches the displaced post leaflet</a:t>
            </a:r>
          </a:p>
          <a:p>
            <a:endParaRPr lang="en-US" baseline="0" dirty="0" smtClean="0"/>
          </a:p>
          <a:p>
            <a:r>
              <a:rPr lang="en-US" baseline="0" dirty="0" smtClean="0"/>
              <a:t>Any </a:t>
            </a:r>
            <a:r>
              <a:rPr lang="en-US" baseline="0" dirty="0" err="1" smtClean="0"/>
              <a:t>tachyarrthymia</a:t>
            </a:r>
            <a:r>
              <a:rPr lang="en-US" baseline="0" dirty="0" smtClean="0"/>
              <a:t> is poorly tolerated in </a:t>
            </a:r>
            <a:r>
              <a:rPr lang="en-US" baseline="0" smtClean="0"/>
              <a:t>ebstein</a:t>
            </a:r>
            <a:endParaRPr lang="en-US" baseline="0" dirty="0" smtClean="0"/>
          </a:p>
          <a:p>
            <a:endParaRPr lang="en-US" baseline="0" dirty="0" smtClean="0"/>
          </a:p>
          <a:p>
            <a:r>
              <a:rPr lang="en-US" baseline="0" dirty="0" smtClean="0"/>
              <a:t>Huge heart</a:t>
            </a:r>
          </a:p>
          <a:p>
            <a:r>
              <a:rPr lang="en-US" baseline="0" dirty="0" smtClean="0"/>
              <a:t>Other </a:t>
            </a:r>
            <a:r>
              <a:rPr lang="en-US" baseline="0" dirty="0" err="1" smtClean="0"/>
              <a:t>dd</a:t>
            </a:r>
            <a:r>
              <a:rPr lang="en-US" baseline="0" dirty="0" smtClean="0"/>
              <a:t>- pericardial effusion</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112</a:t>
            </a:fld>
            <a:endParaRPr lang="en-US"/>
          </a:p>
        </p:txBody>
      </p:sp>
    </p:spTree>
    <p:extLst>
      <p:ext uri="{BB962C8B-B14F-4D97-AF65-F5344CB8AC3E}">
        <p14:creationId xmlns:p14="http://schemas.microsoft.com/office/powerpoint/2010/main" val="625991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relationship is important for the </a:t>
            </a:r>
            <a:r>
              <a:rPr lang="en-US" dirty="0" err="1" smtClean="0"/>
              <a:t>electrophysiologist</a:t>
            </a:r>
            <a:endParaRPr lang="en-US" dirty="0" smtClean="0"/>
          </a:p>
          <a:p>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114</a:t>
            </a:fld>
            <a:endParaRPr lang="en-US"/>
          </a:p>
        </p:txBody>
      </p:sp>
    </p:spTree>
    <p:extLst>
      <p:ext uri="{BB962C8B-B14F-4D97-AF65-F5344CB8AC3E}">
        <p14:creationId xmlns:p14="http://schemas.microsoft.com/office/powerpoint/2010/main" val="3489798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Long-axis view of the right ventricular outflow (RVO) tract showing the pulmonary valve (PV) and main pulmonary artery (MPA). </a:t>
            </a:r>
            <a:r>
              <a:rPr lang="en-US" dirty="0" err="1" smtClean="0"/>
              <a:t>AoV</a:t>
            </a:r>
            <a:r>
              <a:rPr lang="en-US" dirty="0" smtClean="0"/>
              <a:t>, aortic valve;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115</a:t>
            </a:fld>
            <a:endParaRPr lang="en-US"/>
          </a:p>
        </p:txBody>
      </p:sp>
    </p:spTree>
    <p:extLst>
      <p:ext uri="{BB962C8B-B14F-4D97-AF65-F5344CB8AC3E}">
        <p14:creationId xmlns:p14="http://schemas.microsoft.com/office/powerpoint/2010/main" val="326254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to surface anatomy basics we locate 5 points</a:t>
            </a:r>
          </a:p>
          <a:p>
            <a:r>
              <a:rPr lang="en-US" dirty="0" err="1" smtClean="0"/>
              <a:t>Atrioventricular</a:t>
            </a:r>
            <a:r>
              <a:rPr lang="en-US" dirty="0" smtClean="0"/>
              <a:t> groove is marked by a line drawn from the sternal end of left 3rd costal cartilage to the sternal end of right sixth costal cartilage.</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11</a:t>
            </a:fld>
            <a:endParaRPr lang="en-US"/>
          </a:p>
        </p:txBody>
      </p:sp>
    </p:spTree>
    <p:extLst>
      <p:ext uri="{BB962C8B-B14F-4D97-AF65-F5344CB8AC3E}">
        <p14:creationId xmlns:p14="http://schemas.microsoft.com/office/powerpoint/2010/main" val="407632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pulmonary surface is obtuse margin.</a:t>
            </a:r>
          </a:p>
          <a:p>
            <a:r>
              <a:rPr lang="en-US" dirty="0" err="1" smtClean="0"/>
              <a:t>Diagphragmatic</a:t>
            </a:r>
            <a:r>
              <a:rPr lang="en-US" dirty="0" smtClean="0"/>
              <a:t> surface is acute margin.</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13</a:t>
            </a:fld>
            <a:endParaRPr lang="en-US"/>
          </a:p>
        </p:txBody>
      </p:sp>
    </p:spTree>
    <p:extLst>
      <p:ext uri="{BB962C8B-B14F-4D97-AF65-F5344CB8AC3E}">
        <p14:creationId xmlns:p14="http://schemas.microsoft.com/office/powerpoint/2010/main" val="407200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base of the heart pointer </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14</a:t>
            </a:fld>
            <a:endParaRPr lang="en-US"/>
          </a:p>
        </p:txBody>
      </p:sp>
    </p:spTree>
    <p:extLst>
      <p:ext uri="{BB962C8B-B14F-4D97-AF65-F5344CB8AC3E}">
        <p14:creationId xmlns:p14="http://schemas.microsoft.com/office/powerpoint/2010/main" val="113457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Descibe</a:t>
            </a:r>
            <a:r>
              <a:rPr lang="en-US" dirty="0" smtClean="0"/>
              <a:t> the left atrium hidden part</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16</a:t>
            </a:fld>
            <a:endParaRPr lang="en-US"/>
          </a:p>
        </p:txBody>
      </p:sp>
    </p:spTree>
    <p:extLst>
      <p:ext uri="{BB962C8B-B14F-4D97-AF65-F5344CB8AC3E}">
        <p14:creationId xmlns:p14="http://schemas.microsoft.com/office/powerpoint/2010/main" val="365992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Inferior surface separated by base of heart by coronary sinus</a:t>
            </a:r>
            <a:endParaRPr lang="en-US" dirty="0"/>
          </a:p>
        </p:txBody>
      </p:sp>
      <p:sp>
        <p:nvSpPr>
          <p:cNvPr id="4" name="Slide Number Placeholder 3"/>
          <p:cNvSpPr>
            <a:spLocks noGrp="1"/>
          </p:cNvSpPr>
          <p:nvPr>
            <p:ph type="sldNum" sz="quarter" idx="10"/>
          </p:nvPr>
        </p:nvSpPr>
        <p:spPr/>
        <p:txBody>
          <a:bodyPr/>
          <a:lstStyle/>
          <a:p>
            <a:fld id="{1C9DF256-826F-4E2E-9299-E1F3DB5B8DA4}" type="slidenum">
              <a:rPr lang="en-US" smtClean="0"/>
              <a:t>18</a:t>
            </a:fld>
            <a:endParaRPr lang="en-US"/>
          </a:p>
        </p:txBody>
      </p:sp>
    </p:spTree>
    <p:extLst>
      <p:ext uri="{BB962C8B-B14F-4D97-AF65-F5344CB8AC3E}">
        <p14:creationId xmlns:p14="http://schemas.microsoft.com/office/powerpoint/2010/main" val="89472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64189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139941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621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7511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783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2211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426632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138914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124025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3B02-4551-4205-B8D1-20288D87CD17}"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01590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7E3B02-4551-4205-B8D1-20288D87CD17}"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413882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7E3B02-4551-4205-B8D1-20288D87CD17}"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6872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E3B02-4551-4205-B8D1-20288D87CD17}"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53163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E3B02-4551-4205-B8D1-20288D87CD17}"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25983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E3B02-4551-4205-B8D1-20288D87CD17}"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23041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E3B02-4551-4205-B8D1-20288D87CD17}"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E9F-2638-40B5-8B22-4B065011665B}" type="slidenum">
              <a:rPr lang="en-US" smtClean="0"/>
              <a:t>‹#›</a:t>
            </a:fld>
            <a:endParaRPr lang="en-US"/>
          </a:p>
        </p:txBody>
      </p:sp>
    </p:spTree>
    <p:extLst>
      <p:ext uri="{BB962C8B-B14F-4D97-AF65-F5344CB8AC3E}">
        <p14:creationId xmlns:p14="http://schemas.microsoft.com/office/powerpoint/2010/main" val="98197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7E3B02-4551-4205-B8D1-20288D87CD17}" type="datetimeFigureOut">
              <a:rPr lang="en-US" smtClean="0"/>
              <a:t>2/26/2023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EA6E9F-2638-40B5-8B22-4B065011665B}" type="slidenum">
              <a:rPr lang="en-US" smtClean="0"/>
              <a:t>‹#›</a:t>
            </a:fld>
            <a:endParaRPr lang="en-US"/>
          </a:p>
        </p:txBody>
      </p:sp>
    </p:spTree>
    <p:extLst>
      <p:ext uri="{BB962C8B-B14F-4D97-AF65-F5344CB8AC3E}">
        <p14:creationId xmlns:p14="http://schemas.microsoft.com/office/powerpoint/2010/main" val="264499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533" y="452905"/>
            <a:ext cx="7766936" cy="1646302"/>
          </a:xfrm>
        </p:spPr>
        <p:txBody>
          <a:bodyPr/>
          <a:lstStyle/>
          <a:p>
            <a:r>
              <a:rPr lang="en-US" dirty="0" smtClean="0"/>
              <a:t>CARDIAC ANATOMY-1</a:t>
            </a:r>
            <a:endParaRPr lang="en-US" dirty="0"/>
          </a:p>
        </p:txBody>
      </p:sp>
      <p:sp>
        <p:nvSpPr>
          <p:cNvPr id="3" name="Subtitle 2"/>
          <p:cNvSpPr>
            <a:spLocks noGrp="1"/>
          </p:cNvSpPr>
          <p:nvPr>
            <p:ph type="subTitle" idx="1"/>
          </p:nvPr>
        </p:nvSpPr>
        <p:spPr>
          <a:xfrm>
            <a:off x="831850" y="2415653"/>
            <a:ext cx="8544161" cy="3507475"/>
          </a:xfrm>
        </p:spPr>
        <p:txBody>
          <a:bodyPr>
            <a:normAutofit lnSpcReduction="10000"/>
          </a:bodyPr>
          <a:lstStyle/>
          <a:p>
            <a:r>
              <a:rPr lang="en-US" dirty="0" smtClean="0"/>
              <a:t>Chair Persons- </a:t>
            </a:r>
            <a:r>
              <a:rPr lang="en-US" dirty="0" err="1" smtClean="0"/>
              <a:t>Dr</a:t>
            </a:r>
            <a:r>
              <a:rPr lang="en-US" dirty="0" smtClean="0"/>
              <a:t> Rajesh G</a:t>
            </a:r>
          </a:p>
          <a:p>
            <a:r>
              <a:rPr lang="en-US" dirty="0" smtClean="0"/>
              <a:t>Prof.&amp; HOD, Department of Cardiology</a:t>
            </a:r>
          </a:p>
          <a:p>
            <a:endParaRPr lang="en-US" dirty="0" smtClean="0"/>
          </a:p>
          <a:p>
            <a:r>
              <a:rPr lang="en-US" dirty="0" smtClean="0"/>
              <a:t>-</a:t>
            </a:r>
            <a:r>
              <a:rPr lang="en-US" dirty="0" err="1" smtClean="0"/>
              <a:t>Dr</a:t>
            </a:r>
            <a:r>
              <a:rPr lang="en-US" dirty="0" smtClean="0"/>
              <a:t> Rajesh S</a:t>
            </a:r>
          </a:p>
          <a:p>
            <a:r>
              <a:rPr lang="en-US" dirty="0" smtClean="0"/>
              <a:t>Prof. &amp; HOD, Department of CVTS</a:t>
            </a:r>
            <a:endParaRPr lang="en-US" dirty="0"/>
          </a:p>
          <a:p>
            <a:endParaRPr lang="en-US" dirty="0" smtClean="0"/>
          </a:p>
          <a:p>
            <a:r>
              <a:rPr lang="en-US" dirty="0" smtClean="0"/>
              <a:t>Presenter- </a:t>
            </a:r>
            <a:r>
              <a:rPr lang="en-US" dirty="0" err="1" smtClean="0"/>
              <a:t>Dr</a:t>
            </a:r>
            <a:r>
              <a:rPr lang="en-US" dirty="0" smtClean="0"/>
              <a:t> Abhiman Shetty B</a:t>
            </a:r>
          </a:p>
          <a:p>
            <a:r>
              <a:rPr lang="en-US" dirty="0" smtClean="0"/>
              <a:t>Senior </a:t>
            </a:r>
            <a:r>
              <a:rPr lang="en-US" smtClean="0"/>
              <a:t>Resident ,Department </a:t>
            </a:r>
            <a:r>
              <a:rPr lang="en-US" dirty="0" smtClean="0"/>
              <a:t>of Cardiology</a:t>
            </a:r>
          </a:p>
          <a:p>
            <a:r>
              <a:rPr lang="en-US" dirty="0" smtClean="0"/>
              <a:t>Date-14/02/2023</a:t>
            </a:r>
          </a:p>
        </p:txBody>
      </p:sp>
    </p:spTree>
    <p:extLst>
      <p:ext uri="{BB962C8B-B14F-4D97-AF65-F5344CB8AC3E}">
        <p14:creationId xmlns:p14="http://schemas.microsoft.com/office/powerpoint/2010/main" val="34921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947" y="323856"/>
            <a:ext cx="3376051" cy="739629"/>
          </a:xfrm>
        </p:spPr>
        <p:txBody>
          <a:bodyPr>
            <a:normAutofit/>
          </a:bodyPr>
          <a:lstStyle/>
          <a:p>
            <a:r>
              <a:rPr lang="en-US" sz="2800" dirty="0" smtClean="0"/>
              <a:t>Pericardial Effusion</a:t>
            </a: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328" y="1201003"/>
            <a:ext cx="5336275" cy="4462818"/>
          </a:xfrm>
        </p:spPr>
      </p:pic>
      <p:sp>
        <p:nvSpPr>
          <p:cNvPr id="6" name="Text Placeholder 5"/>
          <p:cNvSpPr>
            <a:spLocks noGrp="1"/>
          </p:cNvSpPr>
          <p:nvPr>
            <p:ph type="body" sz="half" idx="2"/>
          </p:nvPr>
        </p:nvSpPr>
        <p:spPr>
          <a:xfrm>
            <a:off x="438095" y="1453236"/>
            <a:ext cx="3519756" cy="4210585"/>
          </a:xfrm>
        </p:spPr>
        <p:txBody>
          <a:bodyPr/>
          <a:lstStyle/>
          <a:p>
            <a:r>
              <a:rPr lang="en-US" dirty="0" smtClean="0"/>
              <a:t> </a:t>
            </a:r>
            <a:r>
              <a:rPr lang="en-US" sz="1800" dirty="0"/>
              <a:t>Pericardial effusion can be drained by puncturing the left fifth or sixth intercostal space just lateral to the sternum, or in the angle between the xiphoid process and left costal margin, with the needle directed upwards, backwards and to the left</a:t>
            </a:r>
          </a:p>
        </p:txBody>
      </p:sp>
    </p:spTree>
    <p:extLst>
      <p:ext uri="{BB962C8B-B14F-4D97-AF65-F5344CB8AC3E}">
        <p14:creationId xmlns:p14="http://schemas.microsoft.com/office/powerpoint/2010/main" val="36918524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3561" y="514924"/>
            <a:ext cx="3854528" cy="450376"/>
          </a:xfrm>
        </p:spPr>
        <p:txBody>
          <a:bodyPr>
            <a:normAutofit fontScale="90000"/>
          </a:bodyPr>
          <a:lstStyle/>
          <a:p>
            <a:r>
              <a:rPr lang="en-US" sz="2800" dirty="0" smtClean="0"/>
              <a:t>Anomalies of Mitral Valve</a:t>
            </a:r>
            <a:endParaRPr lang="en-US" sz="2800"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3570" y="965300"/>
            <a:ext cx="3589361" cy="3934246"/>
          </a:xfrm>
        </p:spPr>
      </p:pic>
      <p:sp>
        <p:nvSpPr>
          <p:cNvPr id="7" name="Text Placeholder 6"/>
          <p:cNvSpPr>
            <a:spLocks noGrp="1"/>
          </p:cNvSpPr>
          <p:nvPr>
            <p:ph type="body" sz="half" idx="2"/>
          </p:nvPr>
        </p:nvSpPr>
        <p:spPr>
          <a:xfrm>
            <a:off x="677334" y="1364777"/>
            <a:ext cx="3854528" cy="3996742"/>
          </a:xfrm>
        </p:spPr>
        <p:txBody>
          <a:bodyPr/>
          <a:lstStyle/>
          <a:p>
            <a:r>
              <a:rPr lang="en-US" sz="1800" dirty="0"/>
              <a:t>Congenital mitral stenosis with functionally adequate left ventricle includes the following malformations in approximate order of frequency</a:t>
            </a:r>
          </a:p>
          <a:p>
            <a:endParaRPr lang="en-US" dirty="0" smtClean="0"/>
          </a:p>
          <a:p>
            <a:r>
              <a:rPr lang="en-US" sz="1800" dirty="0" smtClean="0"/>
              <a:t>1)Short chordae </a:t>
            </a:r>
            <a:r>
              <a:rPr lang="en-US" sz="1800" dirty="0" err="1" smtClean="0"/>
              <a:t>tendinae</a:t>
            </a:r>
            <a:r>
              <a:rPr lang="en-US" sz="1800" dirty="0" smtClean="0"/>
              <a:t> with reduction in or obliteration of </a:t>
            </a:r>
            <a:r>
              <a:rPr lang="en-US" sz="1800" dirty="0" err="1" smtClean="0"/>
              <a:t>interchordal</a:t>
            </a:r>
            <a:r>
              <a:rPr lang="en-US" sz="1800" dirty="0" smtClean="0"/>
              <a:t> spaces and decrease in </a:t>
            </a:r>
            <a:r>
              <a:rPr lang="en-US" sz="1800" dirty="0" err="1" smtClean="0"/>
              <a:t>interpapillary</a:t>
            </a:r>
            <a:r>
              <a:rPr lang="en-US" sz="1800" dirty="0" smtClean="0"/>
              <a:t> muscle distance</a:t>
            </a:r>
          </a:p>
          <a:p>
            <a:endParaRPr lang="en-US" dirty="0"/>
          </a:p>
        </p:txBody>
      </p:sp>
    </p:spTree>
    <p:extLst>
      <p:ext uri="{BB962C8B-B14F-4D97-AF65-F5344CB8AC3E}">
        <p14:creationId xmlns:p14="http://schemas.microsoft.com/office/powerpoint/2010/main" val="11535028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16688" y="946332"/>
            <a:ext cx="4185623" cy="576262"/>
          </a:xfrm>
        </p:spPr>
        <p:txBody>
          <a:bodyPr/>
          <a:lstStyle/>
          <a:p>
            <a:r>
              <a:rPr lang="en-US" sz="2000" dirty="0" smtClean="0"/>
              <a:t>Parachute mitral valve</a:t>
            </a:r>
            <a:endParaRPr lang="en-US" sz="2000"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9934" y="2737245"/>
            <a:ext cx="3002507" cy="3622611"/>
          </a:xfrm>
        </p:spPr>
      </p:pic>
      <p:sp>
        <p:nvSpPr>
          <p:cNvPr id="11" name="Text Placeholder 10"/>
          <p:cNvSpPr>
            <a:spLocks noGrp="1"/>
          </p:cNvSpPr>
          <p:nvPr>
            <p:ph type="body" sz="quarter" idx="3"/>
          </p:nvPr>
        </p:nvSpPr>
        <p:spPr>
          <a:xfrm>
            <a:off x="5606998" y="946332"/>
            <a:ext cx="4185618" cy="576262"/>
          </a:xfrm>
        </p:spPr>
        <p:txBody>
          <a:bodyPr/>
          <a:lstStyle/>
          <a:p>
            <a:r>
              <a:rPr lang="en-US" sz="2000" dirty="0" smtClean="0"/>
              <a:t>Anomalous mitral arcade</a:t>
            </a:r>
            <a:endParaRPr lang="en-US" sz="2000" dirty="0"/>
          </a:p>
        </p:txBody>
      </p:sp>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84671" y="2737245"/>
            <a:ext cx="2510748" cy="3622610"/>
          </a:xfrm>
        </p:spPr>
      </p:pic>
    </p:spTree>
    <p:extLst>
      <p:ext uri="{BB962C8B-B14F-4D97-AF65-F5344CB8AC3E}">
        <p14:creationId xmlns:p14="http://schemas.microsoft.com/office/powerpoint/2010/main" val="34952102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186520"/>
            <a:ext cx="6692457" cy="564107"/>
          </a:xfrm>
        </p:spPr>
        <p:txBody>
          <a:bodyPr>
            <a:normAutofit fontScale="90000"/>
          </a:bodyPr>
          <a:lstStyle/>
          <a:p>
            <a:r>
              <a:rPr lang="en-US" dirty="0" smtClean="0"/>
              <a:t>Carpenter Classification in MR</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29" y="750627"/>
            <a:ext cx="10208524" cy="5527343"/>
          </a:xfrm>
        </p:spPr>
      </p:pic>
    </p:spTree>
    <p:extLst>
      <p:ext uri="{BB962C8B-B14F-4D97-AF65-F5344CB8AC3E}">
        <p14:creationId xmlns:p14="http://schemas.microsoft.com/office/powerpoint/2010/main" val="2115272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982" y="172872"/>
            <a:ext cx="8596668" cy="1320800"/>
          </a:xfrm>
        </p:spPr>
        <p:txBody>
          <a:bodyPr/>
          <a:lstStyle/>
          <a:p>
            <a:r>
              <a:rPr lang="en-US" dirty="0" smtClean="0"/>
              <a:t>Aortic Valve</a:t>
            </a:r>
            <a:endParaRPr lang="en-US" dirty="0"/>
          </a:p>
        </p:txBody>
      </p:sp>
      <p:sp>
        <p:nvSpPr>
          <p:cNvPr id="6" name="Content Placeholder 5"/>
          <p:cNvSpPr>
            <a:spLocks noGrp="1"/>
          </p:cNvSpPr>
          <p:nvPr>
            <p:ph idx="1"/>
          </p:nvPr>
        </p:nvSpPr>
        <p:spPr>
          <a:xfrm>
            <a:off x="210402" y="955344"/>
            <a:ext cx="10134601" cy="6052781"/>
          </a:xfrm>
        </p:spPr>
        <p:txBody>
          <a:bodyPr>
            <a:normAutofit/>
          </a:bodyPr>
          <a:lstStyle/>
          <a:p>
            <a:pPr marL="0" indent="0">
              <a:buNone/>
            </a:pPr>
            <a:endParaRPr lang="en-US" dirty="0"/>
          </a:p>
          <a:p>
            <a:r>
              <a:rPr lang="en-US" sz="2000" dirty="0" smtClean="0"/>
              <a:t>The </a:t>
            </a:r>
            <a:r>
              <a:rPr lang="en-US" sz="2000" dirty="0"/>
              <a:t>aortic </a:t>
            </a:r>
            <a:r>
              <a:rPr lang="en-US" sz="2000" dirty="0" smtClean="0"/>
              <a:t>valve </a:t>
            </a:r>
            <a:r>
              <a:rPr lang="en-US" sz="2000" dirty="0"/>
              <a:t>is composed of three components (</a:t>
            </a:r>
            <a:r>
              <a:rPr lang="en-US" sz="2000" dirty="0" err="1" smtClean="0"/>
              <a:t>i.e</a:t>
            </a:r>
            <a:r>
              <a:rPr lang="en-US" sz="2000" dirty="0" smtClean="0"/>
              <a:t> </a:t>
            </a:r>
            <a:r>
              <a:rPr lang="en-US" sz="2000" dirty="0"/>
              <a:t>annulus, cusps, and commissures</a:t>
            </a:r>
            <a:r>
              <a:rPr lang="en-US" sz="2000" dirty="0" smtClean="0"/>
              <a:t>).</a:t>
            </a:r>
          </a:p>
          <a:p>
            <a:pPr marL="0" indent="0">
              <a:buNone/>
            </a:pPr>
            <a:r>
              <a:rPr lang="en-US" sz="2000" dirty="0" smtClean="0"/>
              <a:t> </a:t>
            </a:r>
          </a:p>
          <a:p>
            <a:r>
              <a:rPr lang="en-US" sz="2000" dirty="0" smtClean="0"/>
              <a:t>This semilunar </a:t>
            </a:r>
            <a:r>
              <a:rPr lang="en-US" sz="2000" dirty="0"/>
              <a:t>valves have no tensor apparatus (</a:t>
            </a:r>
            <a:r>
              <a:rPr lang="en-US" sz="2000" dirty="0" err="1"/>
              <a:t>ie</a:t>
            </a:r>
            <a:r>
              <a:rPr lang="en-US" sz="2000" dirty="0"/>
              <a:t>, chordae </a:t>
            </a:r>
            <a:r>
              <a:rPr lang="en-US" sz="2000" dirty="0" err="1"/>
              <a:t>tendineae</a:t>
            </a:r>
            <a:r>
              <a:rPr lang="en-US" sz="2000" dirty="0"/>
              <a:t> or papillary muscles). </a:t>
            </a:r>
            <a:endParaRPr lang="en-US" sz="2000" dirty="0" smtClean="0"/>
          </a:p>
          <a:p>
            <a:endParaRPr lang="en-US" sz="2000" dirty="0"/>
          </a:p>
          <a:p>
            <a:pPr marL="0" indent="0">
              <a:buNone/>
            </a:pPr>
            <a:endParaRPr lang="en-US" sz="2000" dirty="0" smtClean="0"/>
          </a:p>
          <a:p>
            <a:r>
              <a:rPr lang="en-US" sz="2000" dirty="0" smtClean="0"/>
              <a:t>The commissures </a:t>
            </a:r>
            <a:r>
              <a:rPr lang="en-US" sz="2000" dirty="0"/>
              <a:t>form tall, peaked spaces between the attachments of adjacent cusps </a:t>
            </a:r>
            <a:r>
              <a:rPr lang="en-US" sz="2000" dirty="0" smtClean="0"/>
              <a:t> and </a:t>
            </a:r>
            <a:r>
              <a:rPr lang="en-US" sz="2000" dirty="0"/>
              <a:t>attain the level of the aortic </a:t>
            </a:r>
            <a:r>
              <a:rPr lang="en-US" sz="2000" dirty="0" err="1" smtClean="0"/>
              <a:t>sinotubular</a:t>
            </a:r>
            <a:r>
              <a:rPr lang="en-US" sz="2000" dirty="0" smtClean="0"/>
              <a:t> junction</a:t>
            </a:r>
          </a:p>
          <a:p>
            <a:endParaRPr lang="en-US" sz="2000" dirty="0" smtClean="0"/>
          </a:p>
          <a:p>
            <a:r>
              <a:rPr lang="en-US" sz="2000" dirty="0" smtClean="0"/>
              <a:t> </a:t>
            </a:r>
            <a:r>
              <a:rPr lang="en-US" sz="2000" dirty="0" err="1" smtClean="0"/>
              <a:t>Sinotubular</a:t>
            </a:r>
            <a:r>
              <a:rPr lang="en-US" sz="2000" dirty="0" smtClean="0"/>
              <a:t> junction separates </a:t>
            </a:r>
            <a:r>
              <a:rPr lang="en-US" sz="2000" dirty="0"/>
              <a:t>the sinus and tubular portions of the ascending aorta (originally described by da Vinci as the “</a:t>
            </a:r>
            <a:r>
              <a:rPr lang="en-US" sz="2000" dirty="0" err="1"/>
              <a:t>supraortic</a:t>
            </a:r>
            <a:r>
              <a:rPr lang="en-US" sz="2000" dirty="0"/>
              <a:t> ridge</a:t>
            </a:r>
            <a:r>
              <a:rPr lang="en-US" sz="2000" dirty="0" smtClean="0"/>
              <a:t>”)</a:t>
            </a:r>
            <a:endParaRPr lang="en-US" sz="2000" dirty="0"/>
          </a:p>
          <a:p>
            <a:endParaRPr lang="en-US" dirty="0"/>
          </a:p>
        </p:txBody>
      </p:sp>
    </p:spTree>
    <p:extLst>
      <p:ext uri="{BB962C8B-B14F-4D97-AF65-F5344CB8AC3E}">
        <p14:creationId xmlns:p14="http://schemas.microsoft.com/office/powerpoint/2010/main" val="1276643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75787" y="395785"/>
            <a:ext cx="4185623" cy="1468003"/>
          </a:xfrm>
        </p:spPr>
        <p:txBody>
          <a:bodyPr>
            <a:noAutofit/>
          </a:bodyPr>
          <a:lstStyle/>
          <a:p>
            <a:r>
              <a:rPr lang="en-US" sz="1800" dirty="0"/>
              <a:t>Each cusp of a semilunar valve is pocket-shaped. The aortic valve is viewed from above in simulated closed (A) and open (B) positions, showing the three commissures (arrows)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319" y="2160983"/>
            <a:ext cx="4077757" cy="3680259"/>
          </a:xfrm>
        </p:spPr>
      </p:pic>
      <p:sp>
        <p:nvSpPr>
          <p:cNvPr id="10" name="Text Placeholder 9"/>
          <p:cNvSpPr>
            <a:spLocks noGrp="1"/>
          </p:cNvSpPr>
          <p:nvPr>
            <p:ph type="body" sz="quarter" idx="3"/>
          </p:nvPr>
        </p:nvSpPr>
        <p:spPr>
          <a:xfrm>
            <a:off x="5374985" y="545910"/>
            <a:ext cx="4185618" cy="900753"/>
          </a:xfrm>
        </p:spPr>
        <p:txBody>
          <a:bodyPr>
            <a:noAutofit/>
          </a:bodyPr>
          <a:lstStyle/>
          <a:p>
            <a:r>
              <a:rPr lang="en-US" sz="1800" dirty="0" smtClean="0"/>
              <a:t> </a:t>
            </a:r>
            <a:r>
              <a:rPr lang="en-US" sz="1800" dirty="0"/>
              <a:t>An opened aortic valve shows the right (R), left (L), and posterior (P) cusps. </a:t>
            </a:r>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02288" y="2160983"/>
            <a:ext cx="3458058" cy="3475541"/>
          </a:xfrm>
        </p:spPr>
      </p:pic>
    </p:spTree>
    <p:extLst>
      <p:ext uri="{BB962C8B-B14F-4D97-AF65-F5344CB8AC3E}">
        <p14:creationId xmlns:p14="http://schemas.microsoft.com/office/powerpoint/2010/main" val="16484731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000" dirty="0" smtClean="0"/>
              <a:t>In Majority of them about </a:t>
            </a:r>
            <a:r>
              <a:rPr lang="en-US" sz="2000" dirty="0"/>
              <a:t>67% of hearts, either the right or posterior cusp is larger than the other two</a:t>
            </a:r>
            <a:r>
              <a:rPr lang="en-US" sz="2000" dirty="0" smtClean="0"/>
              <a:t>.</a:t>
            </a:r>
          </a:p>
          <a:p>
            <a:endParaRPr lang="en-US" sz="2000" dirty="0"/>
          </a:p>
          <a:p>
            <a:endParaRPr lang="en-US" sz="2000" dirty="0" smtClean="0"/>
          </a:p>
          <a:p>
            <a:endParaRPr lang="en-US" sz="2000" dirty="0"/>
          </a:p>
          <a:p>
            <a:r>
              <a:rPr lang="en-US" sz="2000" dirty="0"/>
              <a:t>Lunular fenestrations, near the commissures, are common and increase in size and incidence with </a:t>
            </a:r>
            <a:r>
              <a:rPr lang="en-US" sz="2000" dirty="0" smtClean="0"/>
              <a:t>age. </a:t>
            </a:r>
            <a:endParaRPr lang="en-US" dirty="0"/>
          </a:p>
        </p:txBody>
      </p:sp>
    </p:spTree>
    <p:extLst>
      <p:ext uri="{BB962C8B-B14F-4D97-AF65-F5344CB8AC3E}">
        <p14:creationId xmlns:p14="http://schemas.microsoft.com/office/powerpoint/2010/main" val="3459632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14149"/>
            <a:ext cx="8596668" cy="5718412"/>
          </a:xfrm>
        </p:spPr>
        <p:txBody>
          <a:bodyPr>
            <a:normAutofit/>
          </a:bodyPr>
          <a:lstStyle/>
          <a:p>
            <a:r>
              <a:rPr lang="en-US" sz="2000" dirty="0"/>
              <a:t>Lunular fenestrations  </a:t>
            </a:r>
            <a:r>
              <a:rPr lang="en-US" sz="2000" dirty="0" smtClean="0"/>
              <a:t>depending </a:t>
            </a:r>
            <a:r>
              <a:rPr lang="en-US" sz="2000" dirty="0"/>
              <a:t>on their severity, may preclude the ability to perform valve-sparing aortic root replacement in patients with aortic root aneurysms</a:t>
            </a:r>
            <a:r>
              <a:rPr lang="en-US" sz="2000" dirty="0" smtClean="0"/>
              <a:t>.</a:t>
            </a:r>
          </a:p>
          <a:p>
            <a:pPr marL="0" indent="0">
              <a:buNone/>
            </a:pPr>
            <a:endParaRPr lang="en-US" sz="2000" dirty="0" smtClean="0"/>
          </a:p>
          <a:p>
            <a:pPr marL="0" indent="0">
              <a:buNone/>
            </a:pPr>
            <a:endParaRPr lang="en-US" sz="2000" dirty="0" smtClean="0"/>
          </a:p>
          <a:p>
            <a:r>
              <a:rPr lang="en-US" sz="2000" dirty="0" smtClean="0"/>
              <a:t>A </a:t>
            </a:r>
            <a:r>
              <a:rPr lang="en-US" sz="2000" dirty="0" err="1"/>
              <a:t>prebypass</a:t>
            </a:r>
            <a:r>
              <a:rPr lang="en-US" sz="2000" dirty="0"/>
              <a:t> intraoperative </a:t>
            </a:r>
            <a:r>
              <a:rPr lang="en-US" sz="2000" dirty="0" smtClean="0"/>
              <a:t>TEE of </a:t>
            </a:r>
            <a:r>
              <a:rPr lang="en-US" sz="2000" dirty="0"/>
              <a:t>the left ventricular outflow tract is used to measure the aortic valve annular diameter prior to replacement by a homograft</a:t>
            </a:r>
            <a:r>
              <a:rPr lang="en-US" sz="2000" dirty="0" smtClean="0"/>
              <a:t>.</a:t>
            </a:r>
          </a:p>
          <a:p>
            <a:pPr marL="0" indent="0">
              <a:buNone/>
            </a:pPr>
            <a:endParaRPr lang="en-US" sz="2000" dirty="0" smtClean="0"/>
          </a:p>
          <a:p>
            <a:pPr marL="0" indent="0">
              <a:buNone/>
            </a:pPr>
            <a:endParaRPr lang="en-US" sz="2000" dirty="0" smtClean="0"/>
          </a:p>
          <a:p>
            <a:r>
              <a:rPr lang="en-US" sz="2000" dirty="0" smtClean="0"/>
              <a:t> </a:t>
            </a:r>
            <a:r>
              <a:rPr lang="en-US" sz="2000" dirty="0"/>
              <a:t>Disease processes that produce commissural fusion such as rheumatic </a:t>
            </a:r>
            <a:r>
              <a:rPr lang="en-US" sz="2000" dirty="0" err="1"/>
              <a:t>valvulitis</a:t>
            </a:r>
            <a:r>
              <a:rPr lang="en-US" sz="2000" dirty="0"/>
              <a:t> or decrease cusp mobility such as fibrosis or calcification can lead to aortic stenosis</a:t>
            </a:r>
            <a:r>
              <a:rPr lang="en-US" sz="2000" dirty="0" smtClean="0"/>
              <a:t>.</a:t>
            </a:r>
          </a:p>
        </p:txBody>
      </p:sp>
    </p:spTree>
    <p:extLst>
      <p:ext uri="{BB962C8B-B14F-4D97-AF65-F5344CB8AC3E}">
        <p14:creationId xmlns:p14="http://schemas.microsoft.com/office/powerpoint/2010/main" val="15016705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Aortic cusp fenestrations (arrows) occurring in the lunular regions near the commissures.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966" y="1398138"/>
            <a:ext cx="5786651" cy="4388512"/>
          </a:xfrm>
        </p:spPr>
      </p:pic>
    </p:spTree>
    <p:extLst>
      <p:ext uri="{BB962C8B-B14F-4D97-AF65-F5344CB8AC3E}">
        <p14:creationId xmlns:p14="http://schemas.microsoft.com/office/powerpoint/2010/main" val="21081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7" y="832513"/>
            <a:ext cx="8966579" cy="5240741"/>
          </a:xfrm>
        </p:spPr>
        <p:txBody>
          <a:bodyPr>
            <a:normAutofit/>
          </a:bodyPr>
          <a:lstStyle/>
          <a:p>
            <a:r>
              <a:rPr lang="en-US" sz="2000" dirty="0"/>
              <a:t>The central location of the aortic </a:t>
            </a:r>
            <a:r>
              <a:rPr lang="en-US" sz="2000" dirty="0" smtClean="0"/>
              <a:t>valve provides </a:t>
            </a:r>
            <a:r>
              <a:rPr lang="en-US" sz="2000" dirty="0"/>
              <a:t>the </a:t>
            </a:r>
            <a:r>
              <a:rPr lang="en-US" sz="2000" dirty="0" err="1"/>
              <a:t>electrophysiologist</a:t>
            </a:r>
            <a:r>
              <a:rPr lang="en-US" sz="2000" dirty="0"/>
              <a:t> with a unique vantage point from which arrhythmias in the right or left ventricular outflow tract, right or left atrium, can be </a:t>
            </a:r>
            <a:r>
              <a:rPr lang="en-US" sz="2000" dirty="0" smtClean="0"/>
              <a:t>ablated.</a:t>
            </a:r>
          </a:p>
          <a:p>
            <a:endParaRPr lang="en-US" sz="2000" dirty="0"/>
          </a:p>
          <a:p>
            <a:pPr marL="0" indent="0">
              <a:buNone/>
            </a:pPr>
            <a:endParaRPr lang="en-US" sz="2000" dirty="0" smtClean="0"/>
          </a:p>
          <a:p>
            <a:r>
              <a:rPr lang="en-US" sz="2000" dirty="0" smtClean="0"/>
              <a:t>Annular </a:t>
            </a:r>
            <a:r>
              <a:rPr lang="en-US" sz="2000" dirty="0"/>
              <a:t>abscesses caused by infective endocarditis involving the aortic valve can burrow into adjacent structures and thereby produce endocarditis of the other </a:t>
            </a:r>
            <a:r>
              <a:rPr lang="en-US" sz="2000" dirty="0" smtClean="0"/>
              <a:t>valves</a:t>
            </a:r>
            <a:endParaRPr lang="en-US" sz="2000" dirty="0"/>
          </a:p>
        </p:txBody>
      </p:sp>
    </p:spTree>
    <p:extLst>
      <p:ext uri="{BB962C8B-B14F-4D97-AF65-F5344CB8AC3E}">
        <p14:creationId xmlns:p14="http://schemas.microsoft.com/office/powerpoint/2010/main" val="40311903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8280"/>
            <a:ext cx="4426929" cy="659642"/>
          </a:xfrm>
        </p:spPr>
        <p:txBody>
          <a:bodyPr/>
          <a:lstStyle/>
          <a:p>
            <a:r>
              <a:rPr lang="en-US" dirty="0" smtClean="0"/>
              <a:t>Aorta Measurements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696" y="887103"/>
            <a:ext cx="7929349" cy="5540992"/>
          </a:xfrm>
        </p:spPr>
      </p:pic>
    </p:spTree>
    <p:extLst>
      <p:ext uri="{BB962C8B-B14F-4D97-AF65-F5344CB8AC3E}">
        <p14:creationId xmlns:p14="http://schemas.microsoft.com/office/powerpoint/2010/main" val="125710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63" y="511791"/>
            <a:ext cx="3854528" cy="641445"/>
          </a:xfrm>
        </p:spPr>
        <p:txBody>
          <a:bodyPr>
            <a:normAutofit/>
          </a:bodyPr>
          <a:lstStyle/>
          <a:p>
            <a:r>
              <a:rPr lang="en-US" sz="3200" dirty="0" smtClean="0"/>
              <a:t>Surface Anatomy </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0556" y="245660"/>
            <a:ext cx="5500048" cy="5936776"/>
          </a:xfrm>
        </p:spPr>
      </p:pic>
      <p:sp>
        <p:nvSpPr>
          <p:cNvPr id="4" name="Text Placeholder 3"/>
          <p:cNvSpPr>
            <a:spLocks noGrp="1"/>
          </p:cNvSpPr>
          <p:nvPr>
            <p:ph type="body" sz="half" idx="2"/>
          </p:nvPr>
        </p:nvSpPr>
        <p:spPr>
          <a:xfrm>
            <a:off x="163146" y="2060813"/>
            <a:ext cx="3854528" cy="818866"/>
          </a:xfrm>
        </p:spPr>
        <p:txBody>
          <a:bodyPr>
            <a:normAutofit/>
          </a:bodyPr>
          <a:lstStyle/>
          <a:p>
            <a:r>
              <a:rPr lang="en-US" sz="1800" dirty="0" smtClean="0"/>
              <a:t>Surface markings of the 4 Borders of the heart and the AV Groove</a:t>
            </a:r>
            <a:endParaRPr lang="en-US" sz="1800" dirty="0"/>
          </a:p>
        </p:txBody>
      </p:sp>
    </p:spTree>
    <p:extLst>
      <p:ext uri="{BB962C8B-B14F-4D97-AF65-F5344CB8AC3E}">
        <p14:creationId xmlns:p14="http://schemas.microsoft.com/office/powerpoint/2010/main" val="17377461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61"/>
            <a:ext cx="4088642" cy="740344"/>
          </a:xfrm>
        </p:spPr>
        <p:txBody>
          <a:bodyPr/>
          <a:lstStyle/>
          <a:p>
            <a:r>
              <a:rPr lang="en-US" dirty="0" smtClean="0"/>
              <a:t>Tricuspid Valve</a:t>
            </a:r>
            <a:endParaRPr lang="en-US" dirty="0"/>
          </a:p>
        </p:txBody>
      </p:sp>
      <p:sp>
        <p:nvSpPr>
          <p:cNvPr id="3" name="Content Placeholder 2"/>
          <p:cNvSpPr>
            <a:spLocks noGrp="1"/>
          </p:cNvSpPr>
          <p:nvPr>
            <p:ph idx="1"/>
          </p:nvPr>
        </p:nvSpPr>
        <p:spPr>
          <a:xfrm>
            <a:off x="196756" y="1146413"/>
            <a:ext cx="10515600" cy="5289858"/>
          </a:xfrm>
        </p:spPr>
        <p:txBody>
          <a:bodyPr>
            <a:normAutofit/>
          </a:bodyPr>
          <a:lstStyle/>
          <a:p>
            <a:r>
              <a:rPr lang="en-US" sz="2000" dirty="0"/>
              <a:t>The tricuspid valve is comprised of five components (</a:t>
            </a:r>
            <a:r>
              <a:rPr lang="en-US" sz="2000" dirty="0" err="1"/>
              <a:t>ie</a:t>
            </a:r>
            <a:r>
              <a:rPr lang="en-US" sz="2000" dirty="0"/>
              <a:t>, annulus, leaflets, commissures, chordae </a:t>
            </a:r>
            <a:r>
              <a:rPr lang="en-US" sz="2000" dirty="0" err="1"/>
              <a:t>tendineae</a:t>
            </a:r>
            <a:r>
              <a:rPr lang="en-US" sz="2000" dirty="0"/>
              <a:t>, and papillary muscles). </a:t>
            </a:r>
            <a:endParaRPr lang="en-US" sz="2000" dirty="0" smtClean="0"/>
          </a:p>
          <a:p>
            <a:pPr marL="0" indent="0">
              <a:buNone/>
            </a:pPr>
            <a:endParaRPr lang="en-US" sz="2000" dirty="0" smtClean="0"/>
          </a:p>
          <a:p>
            <a:pPr marL="0" indent="0">
              <a:buNone/>
            </a:pPr>
            <a:endParaRPr lang="en-US" sz="2000" dirty="0" smtClean="0"/>
          </a:p>
          <a:p>
            <a:r>
              <a:rPr lang="en-US" sz="2000" dirty="0" smtClean="0"/>
              <a:t>The </a:t>
            </a:r>
            <a:r>
              <a:rPr lang="en-US" sz="2000" dirty="0"/>
              <a:t>anterior tricuspid leaflet is the largest and most mobile and forms an </a:t>
            </a:r>
            <a:r>
              <a:rPr lang="en-US" sz="2000" dirty="0" err="1"/>
              <a:t>intracavitary</a:t>
            </a:r>
            <a:r>
              <a:rPr lang="en-US" sz="2000" dirty="0"/>
              <a:t> curtain that partially separates the inflow and outflow tracts of the right </a:t>
            </a:r>
            <a:r>
              <a:rPr lang="en-US" sz="2000" dirty="0" smtClean="0"/>
              <a:t>ventricle.</a:t>
            </a:r>
          </a:p>
          <a:p>
            <a:endParaRPr lang="en-US" sz="2000" dirty="0"/>
          </a:p>
          <a:p>
            <a:pPr marL="0" indent="0">
              <a:buNone/>
            </a:pPr>
            <a:endParaRPr lang="en-US" sz="2000" dirty="0" smtClean="0"/>
          </a:p>
          <a:p>
            <a:r>
              <a:rPr lang="en-US" sz="2000" dirty="0" smtClean="0"/>
              <a:t>The </a:t>
            </a:r>
            <a:r>
              <a:rPr lang="en-US" sz="2000" dirty="0"/>
              <a:t>posterior leaflet is usually the smallest. </a:t>
            </a:r>
            <a:endParaRPr lang="en-US" sz="2000" dirty="0" smtClean="0"/>
          </a:p>
        </p:txBody>
      </p:sp>
    </p:spTree>
    <p:extLst>
      <p:ext uri="{BB962C8B-B14F-4D97-AF65-F5344CB8AC3E}">
        <p14:creationId xmlns:p14="http://schemas.microsoft.com/office/powerpoint/2010/main" val="11136658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The septal leaflet is the least mobile because of its many direct </a:t>
            </a:r>
            <a:r>
              <a:rPr lang="en-US" sz="2000" dirty="0" err="1"/>
              <a:t>chordal</a:t>
            </a:r>
            <a:r>
              <a:rPr lang="en-US" sz="2000" dirty="0"/>
              <a:t> attachments to the ventricular </a:t>
            </a:r>
            <a:r>
              <a:rPr lang="en-US" sz="2000" dirty="0" smtClean="0"/>
              <a:t>septum</a:t>
            </a:r>
          </a:p>
          <a:p>
            <a:endParaRPr lang="en-US" sz="2000" dirty="0"/>
          </a:p>
          <a:p>
            <a:pPr marL="0" indent="0">
              <a:buNone/>
            </a:pPr>
            <a:endParaRPr lang="en-US" sz="2000" dirty="0"/>
          </a:p>
          <a:p>
            <a:r>
              <a:rPr lang="en-US" sz="2000" dirty="0"/>
              <a:t>D</a:t>
            </a:r>
            <a:r>
              <a:rPr lang="en-US" sz="2000" dirty="0" smtClean="0"/>
              <a:t>ilatation </a:t>
            </a:r>
            <a:r>
              <a:rPr lang="en-US" sz="2000" dirty="0"/>
              <a:t>of the right ventricle commonly produces circumferential tricuspid annular dilatation resulting in variable degrees of tricuspid valve </a:t>
            </a:r>
            <a:r>
              <a:rPr lang="en-US" sz="2000" dirty="0" smtClean="0"/>
              <a:t>regurgitation.</a:t>
            </a:r>
            <a:endParaRPr lang="en-US" sz="2000" dirty="0"/>
          </a:p>
          <a:p>
            <a:endParaRPr lang="en-US" sz="2000" dirty="0"/>
          </a:p>
        </p:txBody>
      </p:sp>
    </p:spTree>
    <p:extLst>
      <p:ext uri="{BB962C8B-B14F-4D97-AF65-F5344CB8AC3E}">
        <p14:creationId xmlns:p14="http://schemas.microsoft.com/office/powerpoint/2010/main" val="648461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Importance</a:t>
            </a:r>
            <a:endParaRPr lang="en-US" dirty="0"/>
          </a:p>
        </p:txBody>
      </p:sp>
      <p:sp>
        <p:nvSpPr>
          <p:cNvPr id="3" name="Content Placeholder 2"/>
          <p:cNvSpPr>
            <a:spLocks noGrp="1"/>
          </p:cNvSpPr>
          <p:nvPr>
            <p:ph idx="1"/>
          </p:nvPr>
        </p:nvSpPr>
        <p:spPr/>
        <p:txBody>
          <a:bodyPr/>
          <a:lstStyle/>
          <a:p>
            <a:r>
              <a:rPr lang="en-US" dirty="0" smtClean="0"/>
              <a:t>Downward/Apical displacement of septal(100%) leaflet + Posterior leaflet(mostly) of tricuspid valve is –</a:t>
            </a:r>
          </a:p>
          <a:p>
            <a:endParaRPr lang="en-US" dirty="0"/>
          </a:p>
          <a:p>
            <a:r>
              <a:rPr lang="en-US" dirty="0" smtClean="0"/>
              <a:t>Inefficient </a:t>
            </a:r>
            <a:r>
              <a:rPr lang="en-US" dirty="0" err="1" smtClean="0"/>
              <a:t>Coaptation</a:t>
            </a:r>
            <a:r>
              <a:rPr lang="en-US" dirty="0" smtClean="0"/>
              <a:t> causing TR.</a:t>
            </a:r>
          </a:p>
          <a:p>
            <a:endParaRPr lang="en-US" dirty="0"/>
          </a:p>
          <a:p>
            <a:r>
              <a:rPr lang="en-US" dirty="0" smtClean="0"/>
              <a:t>Electromechanical Chaos – causing </a:t>
            </a:r>
            <a:r>
              <a:rPr lang="en-US" dirty="0" err="1" smtClean="0"/>
              <a:t>arrthymic</a:t>
            </a:r>
            <a:r>
              <a:rPr lang="en-US" dirty="0" smtClean="0"/>
              <a:t> </a:t>
            </a:r>
            <a:r>
              <a:rPr lang="en-US" dirty="0" err="1" smtClean="0"/>
              <a:t>susbtrates</a:t>
            </a:r>
            <a:endParaRPr lang="en-US" dirty="0" smtClean="0"/>
          </a:p>
          <a:p>
            <a:endParaRPr lang="en-US" dirty="0"/>
          </a:p>
          <a:p>
            <a:r>
              <a:rPr lang="en-US" dirty="0" smtClean="0"/>
              <a:t>Wall to Wall Cardiomegaly</a:t>
            </a:r>
            <a:endParaRPr lang="en-US" dirty="0"/>
          </a:p>
        </p:txBody>
      </p:sp>
    </p:spTree>
    <p:extLst>
      <p:ext uri="{BB962C8B-B14F-4D97-AF65-F5344CB8AC3E}">
        <p14:creationId xmlns:p14="http://schemas.microsoft.com/office/powerpoint/2010/main" val="36630429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48" y="377589"/>
            <a:ext cx="4795418" cy="605051"/>
          </a:xfrm>
        </p:spPr>
        <p:txBody>
          <a:bodyPr>
            <a:normAutofit/>
          </a:bodyPr>
          <a:lstStyle/>
          <a:p>
            <a:r>
              <a:rPr lang="en-US" sz="2800" dirty="0" smtClean="0"/>
              <a:t>Pulmonary Valve</a:t>
            </a:r>
            <a:endParaRPr lang="en-US" sz="2800" dirty="0"/>
          </a:p>
        </p:txBody>
      </p:sp>
      <p:sp>
        <p:nvSpPr>
          <p:cNvPr id="3" name="Content Placeholder 2"/>
          <p:cNvSpPr>
            <a:spLocks noGrp="1"/>
          </p:cNvSpPr>
          <p:nvPr>
            <p:ph idx="1"/>
          </p:nvPr>
        </p:nvSpPr>
        <p:spPr>
          <a:xfrm>
            <a:off x="286603" y="1214651"/>
            <a:ext cx="8987399" cy="4826711"/>
          </a:xfrm>
        </p:spPr>
        <p:txBody>
          <a:bodyPr>
            <a:normAutofit/>
          </a:bodyPr>
          <a:lstStyle/>
          <a:p>
            <a:r>
              <a:rPr lang="en-US" sz="2000" dirty="0"/>
              <a:t>The pulmonary valve is </a:t>
            </a:r>
            <a:r>
              <a:rPr lang="en-US" sz="2000" dirty="0" smtClean="0"/>
              <a:t>identical </a:t>
            </a:r>
            <a:r>
              <a:rPr lang="en-US" sz="2000" dirty="0"/>
              <a:t>in design to the aortic valve</a:t>
            </a:r>
            <a:r>
              <a:rPr lang="en-US" sz="2000" dirty="0" smtClean="0"/>
              <a:t>.</a:t>
            </a:r>
          </a:p>
          <a:p>
            <a:endParaRPr lang="en-US" sz="2000" dirty="0" smtClean="0"/>
          </a:p>
          <a:p>
            <a:pPr marL="0" indent="0">
              <a:buNone/>
            </a:pPr>
            <a:endParaRPr lang="en-US" sz="2000" dirty="0" smtClean="0"/>
          </a:p>
          <a:p>
            <a:r>
              <a:rPr lang="en-US" sz="2000" dirty="0" smtClean="0"/>
              <a:t> </a:t>
            </a:r>
            <a:r>
              <a:rPr lang="en-US" sz="2000" dirty="0"/>
              <a:t>The pulmonary artery sinuses are partially embedded within the muscle bundles of the right ventricular infundibulum, particularly adjacent to the right and left </a:t>
            </a:r>
            <a:r>
              <a:rPr lang="en-US" sz="2000" dirty="0" smtClean="0"/>
              <a:t>sinuses.</a:t>
            </a:r>
          </a:p>
          <a:p>
            <a:endParaRPr lang="en-US" sz="2000" dirty="0" smtClean="0"/>
          </a:p>
          <a:p>
            <a:pPr marL="0" indent="0">
              <a:buNone/>
            </a:pPr>
            <a:endParaRPr lang="en-US" sz="2000" dirty="0"/>
          </a:p>
          <a:p>
            <a:r>
              <a:rPr lang="en-US" sz="2000" dirty="0" smtClean="0"/>
              <a:t>The </a:t>
            </a:r>
            <a:r>
              <a:rPr lang="en-US" sz="2000" dirty="0"/>
              <a:t>aortic valve, which is continuous with the mitral valve, the pulmonary and tricuspid valves are separated by </a:t>
            </a:r>
            <a:r>
              <a:rPr lang="en-US" sz="2000" dirty="0" err="1"/>
              <a:t>infundibular</a:t>
            </a:r>
            <a:r>
              <a:rPr lang="en-US" sz="2000" dirty="0"/>
              <a:t> muscle.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665301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Ventricular </a:t>
            </a:r>
            <a:r>
              <a:rPr lang="en-US" sz="2000" dirty="0"/>
              <a:t>arrhythmias can originate from the pulmonary valve or </a:t>
            </a:r>
            <a:r>
              <a:rPr lang="en-US" sz="2000" dirty="0" err="1"/>
              <a:t>supravalvular</a:t>
            </a:r>
            <a:r>
              <a:rPr lang="en-US" sz="2000" dirty="0"/>
              <a:t> portion of the pulmonary </a:t>
            </a:r>
            <a:r>
              <a:rPr lang="en-US" sz="2000" dirty="0" smtClean="0"/>
              <a:t>arteries.</a:t>
            </a:r>
          </a:p>
          <a:p>
            <a:endParaRPr lang="en-US" sz="2000" dirty="0"/>
          </a:p>
          <a:p>
            <a:endParaRPr lang="en-US" sz="2000" dirty="0"/>
          </a:p>
          <a:p>
            <a:r>
              <a:rPr lang="en-US" sz="2000" dirty="0"/>
              <a:t>The pulmonic valve is typically </a:t>
            </a:r>
            <a:r>
              <a:rPr lang="en-US" sz="2000" dirty="0" err="1"/>
              <a:t>cephalad</a:t>
            </a:r>
            <a:r>
              <a:rPr lang="en-US" sz="2000" dirty="0"/>
              <a:t> to the aortic </a:t>
            </a:r>
            <a:r>
              <a:rPr lang="en-US" sz="2000" dirty="0" smtClean="0"/>
              <a:t>valve such </a:t>
            </a:r>
            <a:r>
              <a:rPr lang="en-US" sz="2000" dirty="0"/>
              <a:t>that the </a:t>
            </a:r>
            <a:r>
              <a:rPr lang="en-US" sz="2000" dirty="0" err="1"/>
              <a:t>supravalvular</a:t>
            </a:r>
            <a:r>
              <a:rPr lang="en-US" sz="2000" dirty="0"/>
              <a:t> portion of the aortic valve lies in immediate proximity to portions of the pulmonary valve. </a:t>
            </a:r>
          </a:p>
        </p:txBody>
      </p:sp>
    </p:spTree>
    <p:extLst>
      <p:ext uri="{BB962C8B-B14F-4D97-AF65-F5344CB8AC3E}">
        <p14:creationId xmlns:p14="http://schemas.microsoft.com/office/powerpoint/2010/main" val="19256447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6095" y="450376"/>
            <a:ext cx="7847463" cy="5976084"/>
          </a:xfrm>
        </p:spPr>
      </p:pic>
    </p:spTree>
    <p:extLst>
      <p:ext uri="{BB962C8B-B14F-4D97-AF65-F5344CB8AC3E}">
        <p14:creationId xmlns:p14="http://schemas.microsoft.com/office/powerpoint/2010/main" val="25627085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67" y="2606721"/>
            <a:ext cx="8496080" cy="2066878"/>
          </a:xfrm>
        </p:spPr>
        <p:txBody>
          <a:bodyPr/>
          <a:lstStyle/>
          <a:p>
            <a:r>
              <a:rPr lang="en-US" dirty="0" smtClean="0"/>
              <a:t>              </a:t>
            </a:r>
            <a:br>
              <a:rPr lang="en-US" dirty="0" smtClean="0"/>
            </a:br>
            <a:r>
              <a:rPr lang="en-US" dirty="0"/>
              <a:t> </a:t>
            </a:r>
            <a:r>
              <a:rPr lang="en-US" dirty="0" smtClean="0"/>
              <a:t>                     THANK YOU</a:t>
            </a:r>
            <a:endParaRPr lang="en-US" dirty="0"/>
          </a:p>
        </p:txBody>
      </p:sp>
    </p:spTree>
    <p:extLst>
      <p:ext uri="{BB962C8B-B14F-4D97-AF65-F5344CB8AC3E}">
        <p14:creationId xmlns:p14="http://schemas.microsoft.com/office/powerpoint/2010/main" val="114860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Cardiac Orientation</a:t>
            </a:r>
            <a:endParaRPr lang="en-US" sz="3200" dirty="0"/>
          </a:p>
        </p:txBody>
      </p:sp>
      <p:sp>
        <p:nvSpPr>
          <p:cNvPr id="3" name="Content Placeholder 2"/>
          <p:cNvSpPr>
            <a:spLocks noGrp="1"/>
          </p:cNvSpPr>
          <p:nvPr>
            <p:ph idx="1"/>
          </p:nvPr>
        </p:nvSpPr>
        <p:spPr>
          <a:xfrm>
            <a:off x="677334" y="1419367"/>
            <a:ext cx="8596668" cy="4621995"/>
          </a:xfrm>
        </p:spPr>
        <p:txBody>
          <a:bodyPr>
            <a:normAutofit/>
          </a:bodyPr>
          <a:lstStyle/>
          <a:p>
            <a:r>
              <a:rPr lang="en-US" sz="2000" dirty="0" smtClean="0"/>
              <a:t>The shape of the heart is like a </a:t>
            </a:r>
            <a:r>
              <a:rPr lang="en-US" sz="2000" b="1" dirty="0" smtClean="0"/>
              <a:t>pyramid</a:t>
            </a:r>
            <a:r>
              <a:rPr lang="en-US" sz="2000" dirty="0" smtClean="0"/>
              <a:t> that has the apex of this pyramid projects </a:t>
            </a:r>
            <a:r>
              <a:rPr lang="en-US" sz="2000" b="1" dirty="0" smtClean="0"/>
              <a:t>forward, downward, and to the left</a:t>
            </a:r>
            <a:r>
              <a:rPr lang="en-US" sz="2000" dirty="0" smtClean="0"/>
              <a:t>, whereas the base </a:t>
            </a:r>
            <a:r>
              <a:rPr lang="en-US" sz="2000" b="1" dirty="0" smtClean="0"/>
              <a:t>is opposite the apex and faces in a posterior direction.</a:t>
            </a:r>
          </a:p>
          <a:p>
            <a:endParaRPr lang="en-US" sz="2000" b="1" dirty="0" smtClean="0"/>
          </a:p>
          <a:p>
            <a:r>
              <a:rPr lang="en-US" sz="2000" dirty="0" smtClean="0"/>
              <a:t> The sides of the pyramid consist of </a:t>
            </a:r>
          </a:p>
          <a:p>
            <a:pPr marL="0" indent="0">
              <a:buNone/>
            </a:pPr>
            <a:r>
              <a:rPr lang="en-US" sz="2000" dirty="0"/>
              <a:t> </a:t>
            </a:r>
            <a:r>
              <a:rPr lang="en-US" sz="2000" dirty="0" smtClean="0"/>
              <a:t>                                                          1)Diaphragmatic (Inferior surface)</a:t>
            </a:r>
          </a:p>
          <a:p>
            <a:pPr marL="0" indent="0">
              <a:buNone/>
            </a:pPr>
            <a:r>
              <a:rPr lang="en-US" sz="2000" dirty="0"/>
              <a:t> </a:t>
            </a:r>
            <a:r>
              <a:rPr lang="en-US" sz="2000" dirty="0" smtClean="0"/>
              <a:t>                                                          2)</a:t>
            </a:r>
            <a:r>
              <a:rPr lang="en-US" sz="2000" dirty="0" err="1" smtClean="0"/>
              <a:t>Sternocoastal</a:t>
            </a:r>
            <a:r>
              <a:rPr lang="en-US" sz="2000" dirty="0" smtClean="0"/>
              <a:t>(Anterior surface)</a:t>
            </a:r>
          </a:p>
          <a:p>
            <a:pPr marL="0" indent="0">
              <a:buNone/>
            </a:pPr>
            <a:r>
              <a:rPr lang="en-US" sz="2000" dirty="0"/>
              <a:t> </a:t>
            </a:r>
            <a:r>
              <a:rPr lang="en-US" sz="2000" dirty="0" smtClean="0"/>
              <a:t>                                                          3)Right Pulmonary Surface </a:t>
            </a:r>
          </a:p>
          <a:p>
            <a:pPr marL="0" indent="0">
              <a:buNone/>
            </a:pPr>
            <a:r>
              <a:rPr lang="en-US" sz="2000" dirty="0"/>
              <a:t> </a:t>
            </a:r>
            <a:r>
              <a:rPr lang="en-US" sz="2000" dirty="0" smtClean="0"/>
              <a:t>                                                          4)Left Pulmonary Surface</a:t>
            </a:r>
          </a:p>
        </p:txBody>
      </p:sp>
    </p:spTree>
    <p:extLst>
      <p:ext uri="{BB962C8B-B14F-4D97-AF65-F5344CB8AC3E}">
        <p14:creationId xmlns:p14="http://schemas.microsoft.com/office/powerpoint/2010/main" val="20115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04716"/>
            <a:ext cx="8387688" cy="914400"/>
          </a:xfrm>
        </p:spPr>
        <p:txBody>
          <a:bodyPr>
            <a:normAutofit/>
          </a:bodyPr>
          <a:lstStyle/>
          <a:p>
            <a:r>
              <a:rPr lang="en-US" sz="3200" dirty="0" smtClean="0"/>
              <a:t>Orientation, Surfaces and Margins</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4961" y="1009934"/>
            <a:ext cx="6851175" cy="5540991"/>
          </a:xfrm>
        </p:spPr>
      </p:pic>
    </p:spTree>
    <p:extLst>
      <p:ext uri="{BB962C8B-B14F-4D97-AF65-F5344CB8AC3E}">
        <p14:creationId xmlns:p14="http://schemas.microsoft.com/office/powerpoint/2010/main" val="3386404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5899" y="532263"/>
            <a:ext cx="6523629" cy="5650173"/>
          </a:xfrm>
        </p:spPr>
      </p:pic>
      <p:sp>
        <p:nvSpPr>
          <p:cNvPr id="4" name="Text Placeholder 3"/>
          <p:cNvSpPr>
            <a:spLocks noGrp="1"/>
          </p:cNvSpPr>
          <p:nvPr>
            <p:ph type="body" sz="half" idx="2"/>
          </p:nvPr>
        </p:nvSpPr>
        <p:spPr>
          <a:xfrm>
            <a:off x="655094" y="580030"/>
            <a:ext cx="4612944" cy="6277970"/>
          </a:xfrm>
        </p:spPr>
        <p:txBody>
          <a:bodyPr>
            <a:noAutofit/>
          </a:bodyPr>
          <a:lstStyle/>
          <a:p>
            <a:pPr marL="342900" indent="-342900">
              <a:buFont typeface="Wingdings" panose="05000000000000000000" pitchFamily="2" charset="2"/>
              <a:buChar char="Ø"/>
            </a:pPr>
            <a:r>
              <a:rPr lang="en-US" sz="2000" dirty="0" smtClean="0"/>
              <a:t>The base of the heart is quadrilateral and directed posteriorly. It consists of:</a:t>
            </a:r>
          </a:p>
          <a:p>
            <a:r>
              <a:rPr lang="en-US" sz="2000" dirty="0" smtClean="0"/>
              <a:t> 1) the left atrium </a:t>
            </a:r>
          </a:p>
          <a:p>
            <a:r>
              <a:rPr lang="en-US" sz="2000" dirty="0" smtClean="0"/>
              <a:t>2) a small right atrium,  </a:t>
            </a:r>
          </a:p>
          <a:p>
            <a:r>
              <a:rPr lang="en-US" sz="2000" dirty="0" smtClean="0"/>
              <a:t>3) proximal parts of the great veins</a:t>
            </a:r>
          </a:p>
          <a:p>
            <a:endParaRPr lang="en-US" sz="2000" dirty="0"/>
          </a:p>
          <a:p>
            <a:endParaRPr lang="en-US" sz="2000" dirty="0"/>
          </a:p>
          <a:p>
            <a:pPr marL="342900" indent="-342900">
              <a:buFont typeface="Wingdings" panose="05000000000000000000" pitchFamily="2" charset="2"/>
              <a:buChar char="Ø"/>
            </a:pPr>
            <a:r>
              <a:rPr lang="en-US" sz="2000" dirty="0" smtClean="0"/>
              <a:t>The apex of the heart is formed by the </a:t>
            </a:r>
            <a:r>
              <a:rPr lang="en-US" sz="2000" dirty="0" err="1" smtClean="0"/>
              <a:t>inferolateral</a:t>
            </a:r>
            <a:r>
              <a:rPr lang="en-US" sz="2000" dirty="0" smtClean="0"/>
              <a:t> part of the left ventricle and is deep to the left 5</a:t>
            </a:r>
            <a:r>
              <a:rPr lang="en-US" sz="2000" baseline="30000" dirty="0" smtClean="0"/>
              <a:t>th</a:t>
            </a:r>
            <a:r>
              <a:rPr lang="en-US" sz="2000" dirty="0" smtClean="0"/>
              <a:t> ICS, 8-9 </a:t>
            </a:r>
            <a:r>
              <a:rPr lang="en-US" sz="2000" dirty="0"/>
              <a:t>c</a:t>
            </a:r>
            <a:r>
              <a:rPr lang="en-US" sz="2000" dirty="0" smtClean="0"/>
              <a:t>m from the </a:t>
            </a:r>
            <a:r>
              <a:rPr lang="en-US" sz="2000" u="sng" dirty="0" err="1" smtClean="0"/>
              <a:t>midsternal</a:t>
            </a:r>
            <a:r>
              <a:rPr lang="en-US" sz="2000" u="sng" dirty="0" smtClean="0"/>
              <a:t> line</a:t>
            </a:r>
            <a:r>
              <a:rPr lang="en-US" sz="2200" u="sng" dirty="0" smtClean="0"/>
              <a:t>.</a:t>
            </a:r>
            <a:endParaRPr lang="en-US" sz="2200" u="sng" dirty="0"/>
          </a:p>
        </p:txBody>
      </p:sp>
    </p:spTree>
    <p:extLst>
      <p:ext uri="{BB962C8B-B14F-4D97-AF65-F5344CB8AC3E}">
        <p14:creationId xmlns:p14="http://schemas.microsoft.com/office/powerpoint/2010/main" val="411524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Surfaces of the Heart</a:t>
            </a:r>
            <a:endParaRPr lang="en-US" dirty="0"/>
          </a:p>
        </p:txBody>
      </p:sp>
      <p:sp>
        <p:nvSpPr>
          <p:cNvPr id="3" name="Content Placeholder 2"/>
          <p:cNvSpPr>
            <a:spLocks noGrp="1"/>
          </p:cNvSpPr>
          <p:nvPr>
            <p:ph idx="1"/>
          </p:nvPr>
        </p:nvSpPr>
        <p:spPr/>
        <p:txBody>
          <a:bodyPr/>
          <a:lstStyle/>
          <a:p>
            <a:pPr marL="0" indent="0">
              <a:buNone/>
            </a:pPr>
            <a:r>
              <a:rPr lang="en-US" dirty="0" smtClean="0"/>
              <a:t>1) </a:t>
            </a:r>
            <a:r>
              <a:rPr lang="en-US" sz="2000" dirty="0" smtClean="0"/>
              <a:t>Anterior </a:t>
            </a:r>
            <a:r>
              <a:rPr lang="en-US" sz="2000" dirty="0"/>
              <a:t>Surface-</a:t>
            </a:r>
          </a:p>
          <a:p>
            <a:r>
              <a:rPr lang="en-US" sz="2000" dirty="0"/>
              <a:t>It faces anteriorly and consists mostly of the right ventricle, with some of the right atrium on the right and some of the left ventricle on the left</a:t>
            </a:r>
            <a:r>
              <a:rPr lang="en-US" sz="2000" dirty="0" smtClean="0"/>
              <a:t>.</a:t>
            </a:r>
          </a:p>
          <a:p>
            <a:endParaRPr lang="en-US" sz="2000" dirty="0"/>
          </a:p>
          <a:p>
            <a:r>
              <a:rPr lang="en-US" sz="2000" dirty="0" smtClean="0"/>
              <a:t>The Left atrium is largely hidden by the ascending aorta and pulmonary trunk</a:t>
            </a:r>
            <a:endParaRPr lang="en-US" sz="2000" dirty="0"/>
          </a:p>
          <a:p>
            <a:endParaRPr lang="en-US" dirty="0"/>
          </a:p>
        </p:txBody>
      </p:sp>
    </p:spTree>
    <p:extLst>
      <p:ext uri="{BB962C8B-B14F-4D97-AF65-F5344CB8AC3E}">
        <p14:creationId xmlns:p14="http://schemas.microsoft.com/office/powerpoint/2010/main" val="2334341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842982" cy="494684"/>
          </a:xfrm>
        </p:spPr>
        <p:txBody>
          <a:bodyPr>
            <a:normAutofit fontScale="90000"/>
          </a:bodyPr>
          <a:lstStyle/>
          <a:p>
            <a:r>
              <a:rPr lang="en-US" dirty="0" smtClean="0"/>
              <a:t>Anterior Surface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6913" y="859810"/>
            <a:ext cx="7847463" cy="5295329"/>
          </a:xfrm>
        </p:spPr>
      </p:pic>
    </p:spTree>
    <p:extLst>
      <p:ext uri="{BB962C8B-B14F-4D97-AF65-F5344CB8AC3E}">
        <p14:creationId xmlns:p14="http://schemas.microsoft.com/office/powerpoint/2010/main" val="396349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000" dirty="0" smtClean="0"/>
              <a:t>2)Diaphragmatic/inferior surface:</a:t>
            </a:r>
          </a:p>
          <a:p>
            <a:pPr marL="0" indent="0">
              <a:buNone/>
            </a:pPr>
            <a:endParaRPr lang="en-US" sz="2000" dirty="0" smtClean="0"/>
          </a:p>
          <a:p>
            <a:r>
              <a:rPr lang="en-US" sz="2000" dirty="0" smtClean="0"/>
              <a:t>The </a:t>
            </a:r>
            <a:r>
              <a:rPr lang="en-US" sz="2000" dirty="0"/>
              <a:t>heart </a:t>
            </a:r>
            <a:r>
              <a:rPr lang="en-US" sz="2000" dirty="0" smtClean="0"/>
              <a:t>rests </a:t>
            </a:r>
            <a:r>
              <a:rPr lang="en-US" sz="2000" dirty="0"/>
              <a:t>on the </a:t>
            </a:r>
            <a:r>
              <a:rPr lang="en-US" sz="2000" dirty="0" smtClean="0"/>
              <a:t>diaphragmatic </a:t>
            </a:r>
            <a:r>
              <a:rPr lang="en-US" sz="2000" dirty="0"/>
              <a:t>surface, which consists of the left ventricle and a small portion of the right ventricle separated by the posterior </a:t>
            </a:r>
            <a:r>
              <a:rPr lang="en-US" sz="2000" dirty="0" err="1"/>
              <a:t>interventricular</a:t>
            </a:r>
            <a:r>
              <a:rPr lang="en-US" sz="2000" dirty="0"/>
              <a:t> </a:t>
            </a:r>
            <a:r>
              <a:rPr lang="en-US" sz="2000" dirty="0" smtClean="0"/>
              <a:t>groove.</a:t>
            </a:r>
          </a:p>
          <a:p>
            <a:pPr marL="0" indent="0">
              <a:buNone/>
            </a:pPr>
            <a:endParaRPr lang="en-US" sz="2000" dirty="0"/>
          </a:p>
          <a:p>
            <a:r>
              <a:rPr lang="en-US" sz="2000" dirty="0" smtClean="0"/>
              <a:t>This surface </a:t>
            </a:r>
            <a:r>
              <a:rPr lang="en-US" sz="2000" dirty="0"/>
              <a:t>faces inferiorly, rests on the diaphragm, is separated from the base of the heart by the coronary </a:t>
            </a:r>
            <a:r>
              <a:rPr lang="en-US" sz="2000" dirty="0" smtClean="0"/>
              <a:t>sinus</a:t>
            </a:r>
            <a:endParaRPr lang="en-US" sz="2000" dirty="0"/>
          </a:p>
        </p:txBody>
      </p:sp>
    </p:spTree>
    <p:extLst>
      <p:ext uri="{BB962C8B-B14F-4D97-AF65-F5344CB8AC3E}">
        <p14:creationId xmlns:p14="http://schemas.microsoft.com/office/powerpoint/2010/main" val="625079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02" y="242296"/>
            <a:ext cx="7500582" cy="726696"/>
          </a:xfrm>
        </p:spPr>
        <p:txBody>
          <a:bodyPr>
            <a:normAutofit/>
          </a:bodyPr>
          <a:lstStyle/>
          <a:p>
            <a:r>
              <a:rPr lang="en-US" sz="3200" dirty="0" smtClean="0"/>
              <a:t>Inferior/</a:t>
            </a:r>
            <a:r>
              <a:rPr lang="en-US" sz="3200" dirty="0" err="1" smtClean="0"/>
              <a:t>Diagphragmatic</a:t>
            </a:r>
            <a:r>
              <a:rPr lang="en-US" sz="3200" dirty="0" smtClean="0"/>
              <a:t> surface</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776" y="1091822"/>
            <a:ext cx="8161361" cy="5513694"/>
          </a:xfrm>
        </p:spPr>
      </p:pic>
    </p:spTree>
    <p:extLst>
      <p:ext uri="{BB962C8B-B14F-4D97-AF65-F5344CB8AC3E}">
        <p14:creationId xmlns:p14="http://schemas.microsoft.com/office/powerpoint/2010/main" val="2028472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smtClean="0"/>
              <a:t>3) left </a:t>
            </a:r>
            <a:r>
              <a:rPr lang="en-US" sz="2000" dirty="0"/>
              <a:t>pulmonary </a:t>
            </a:r>
            <a:r>
              <a:rPr lang="en-US" sz="2000" dirty="0" smtClean="0"/>
              <a:t>surface:</a:t>
            </a:r>
          </a:p>
          <a:p>
            <a:pPr marL="0" indent="0">
              <a:buNone/>
            </a:pPr>
            <a:endParaRPr lang="en-US" sz="2000" dirty="0" smtClean="0"/>
          </a:p>
          <a:p>
            <a:r>
              <a:rPr lang="en-US" sz="2000" dirty="0" smtClean="0"/>
              <a:t>Faces the left lung, consists of left ventricle and portion of left atrium.</a:t>
            </a:r>
          </a:p>
          <a:p>
            <a:pPr marL="0" indent="0">
              <a:buNone/>
            </a:pPr>
            <a:endParaRPr lang="en-US" sz="2000" dirty="0" smtClean="0"/>
          </a:p>
          <a:p>
            <a:r>
              <a:rPr lang="en-US" sz="2000" dirty="0" smtClean="0"/>
              <a:t>It is separated by the pericardium from the left phrenic neurovascular bundle and by the left pleura from the deep cavity of the left lung</a:t>
            </a:r>
          </a:p>
          <a:p>
            <a:pPr marL="0" indent="0">
              <a:buNone/>
            </a:pPr>
            <a:endParaRPr lang="en-US" sz="2000" dirty="0"/>
          </a:p>
        </p:txBody>
      </p:sp>
    </p:spTree>
    <p:extLst>
      <p:ext uri="{BB962C8B-B14F-4D97-AF65-F5344CB8AC3E}">
        <p14:creationId xmlns:p14="http://schemas.microsoft.com/office/powerpoint/2010/main" val="141365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0167"/>
            <a:ext cx="6583275" cy="727881"/>
          </a:xfrm>
        </p:spPr>
        <p:txBody>
          <a:bodyPr/>
          <a:lstStyle/>
          <a:p>
            <a:r>
              <a:rPr lang="en-US" dirty="0" smtClean="0"/>
              <a:t>References</a:t>
            </a:r>
            <a:endParaRPr lang="en-US" dirty="0"/>
          </a:p>
        </p:txBody>
      </p:sp>
      <p:sp>
        <p:nvSpPr>
          <p:cNvPr id="3" name="Content Placeholder 2"/>
          <p:cNvSpPr>
            <a:spLocks noGrp="1"/>
          </p:cNvSpPr>
          <p:nvPr>
            <p:ph idx="1"/>
          </p:nvPr>
        </p:nvSpPr>
        <p:spPr>
          <a:xfrm>
            <a:off x="677333" y="928048"/>
            <a:ext cx="10240875" cy="5718412"/>
          </a:xfrm>
        </p:spPr>
        <p:txBody>
          <a:bodyPr>
            <a:normAutofit lnSpcReduction="10000"/>
          </a:bodyPr>
          <a:lstStyle/>
          <a:p>
            <a:r>
              <a:rPr lang="en-US" dirty="0" err="1" smtClean="0"/>
              <a:t>Fuster</a:t>
            </a:r>
            <a:r>
              <a:rPr lang="en-US" dirty="0" smtClean="0"/>
              <a:t> and </a:t>
            </a:r>
            <a:r>
              <a:rPr lang="en-US" dirty="0" err="1" smtClean="0"/>
              <a:t>Hursts</a:t>
            </a:r>
            <a:r>
              <a:rPr lang="en-US" dirty="0" smtClean="0"/>
              <a:t> </a:t>
            </a:r>
            <a:r>
              <a:rPr lang="en-US" dirty="0"/>
              <a:t>The Heart </a:t>
            </a:r>
            <a:r>
              <a:rPr lang="en-US" dirty="0" smtClean="0"/>
              <a:t>15</a:t>
            </a:r>
            <a:r>
              <a:rPr lang="en-US" baseline="30000" dirty="0" smtClean="0"/>
              <a:t>th</a:t>
            </a:r>
            <a:r>
              <a:rPr lang="en-US" dirty="0" smtClean="0"/>
              <a:t> Edition.</a:t>
            </a:r>
          </a:p>
          <a:p>
            <a:endParaRPr lang="en-US" dirty="0"/>
          </a:p>
          <a:p>
            <a:r>
              <a:rPr lang="en-US" dirty="0"/>
              <a:t>Grays Anatomy</a:t>
            </a:r>
            <a:r>
              <a:rPr lang="en-US" dirty="0" smtClean="0"/>
              <a:t>, The </a:t>
            </a:r>
            <a:r>
              <a:rPr lang="en-US" dirty="0"/>
              <a:t>anatomical basis of clinical practice 41</a:t>
            </a:r>
            <a:r>
              <a:rPr lang="en-US" baseline="30000" dirty="0"/>
              <a:t>st</a:t>
            </a:r>
            <a:r>
              <a:rPr lang="en-US" dirty="0"/>
              <a:t> </a:t>
            </a:r>
            <a:r>
              <a:rPr lang="en-US" dirty="0" smtClean="0"/>
              <a:t>edition.</a:t>
            </a:r>
          </a:p>
          <a:p>
            <a:endParaRPr lang="en-US" dirty="0"/>
          </a:p>
          <a:p>
            <a:r>
              <a:rPr lang="en-US" dirty="0"/>
              <a:t>Grays Anatomy for Students 3</a:t>
            </a:r>
            <a:r>
              <a:rPr lang="en-US" baseline="30000" dirty="0"/>
              <a:t>rd</a:t>
            </a:r>
            <a:r>
              <a:rPr lang="en-US" dirty="0"/>
              <a:t> edition</a:t>
            </a:r>
            <a:r>
              <a:rPr lang="en-US" dirty="0" smtClean="0"/>
              <a:t>.</a:t>
            </a:r>
          </a:p>
          <a:p>
            <a:endParaRPr lang="en-US" dirty="0" smtClean="0"/>
          </a:p>
          <a:p>
            <a:r>
              <a:rPr lang="en-US" dirty="0" err="1" smtClean="0"/>
              <a:t>Braunwalds</a:t>
            </a:r>
            <a:r>
              <a:rPr lang="en-US" dirty="0" smtClean="0"/>
              <a:t> Heart Disease A Text Book of </a:t>
            </a:r>
            <a:r>
              <a:rPr lang="en-US" dirty="0" err="1" smtClean="0"/>
              <a:t>Cradiovascular</a:t>
            </a:r>
            <a:r>
              <a:rPr lang="en-US" dirty="0" smtClean="0"/>
              <a:t> Medicine 12</a:t>
            </a:r>
            <a:r>
              <a:rPr lang="en-US" baseline="30000" dirty="0" smtClean="0"/>
              <a:t>th</a:t>
            </a:r>
            <a:r>
              <a:rPr lang="en-US" dirty="0" smtClean="0"/>
              <a:t> Edition.</a:t>
            </a:r>
          </a:p>
          <a:p>
            <a:endParaRPr lang="en-US" dirty="0" smtClean="0"/>
          </a:p>
          <a:p>
            <a:r>
              <a:rPr lang="en-US" dirty="0" err="1" smtClean="0"/>
              <a:t>Perloff</a:t>
            </a:r>
            <a:r>
              <a:rPr lang="en-US" dirty="0" smtClean="0"/>
              <a:t> Clinical recognition of Congenital Heart disease 6</a:t>
            </a:r>
            <a:r>
              <a:rPr lang="en-US" baseline="30000" dirty="0" smtClean="0"/>
              <a:t>th</a:t>
            </a:r>
            <a:r>
              <a:rPr lang="en-US" dirty="0" smtClean="0"/>
              <a:t> Edition.</a:t>
            </a:r>
          </a:p>
          <a:p>
            <a:endParaRPr lang="en-US" dirty="0" smtClean="0"/>
          </a:p>
          <a:p>
            <a:r>
              <a:rPr lang="en-US" dirty="0" err="1" smtClean="0"/>
              <a:t>Alkhouli</a:t>
            </a:r>
            <a:r>
              <a:rPr lang="en-US" dirty="0" smtClean="0"/>
              <a:t> </a:t>
            </a:r>
            <a:r>
              <a:rPr lang="en-US" dirty="0"/>
              <a:t>M, </a:t>
            </a:r>
            <a:r>
              <a:rPr lang="en-US" dirty="0" err="1"/>
              <a:t>Rihal</a:t>
            </a:r>
            <a:r>
              <a:rPr lang="en-US" dirty="0"/>
              <a:t> CS, Holmes DR. </a:t>
            </a:r>
            <a:r>
              <a:rPr lang="en-US" dirty="0" err="1"/>
              <a:t>Transseptal</a:t>
            </a:r>
            <a:r>
              <a:rPr lang="en-US" dirty="0"/>
              <a:t> techniques for emerging structural heart interventions. JACC: Cardiovascular Interventions. 2016 Dec 26;9(24):2465-80</a:t>
            </a:r>
            <a:r>
              <a:rPr lang="en-US" dirty="0" smtClean="0"/>
              <a:t>.</a:t>
            </a:r>
          </a:p>
          <a:p>
            <a:pPr marL="0" indent="0">
              <a:buNone/>
            </a:pPr>
            <a:endParaRPr lang="en-US" dirty="0" smtClean="0"/>
          </a:p>
          <a:p>
            <a:r>
              <a:rPr lang="en-US" dirty="0" err="1"/>
              <a:t>Mestres</a:t>
            </a:r>
            <a:r>
              <a:rPr lang="en-US" dirty="0"/>
              <a:t> CA, Bernal JM. Mitral valve repair: the chordae </a:t>
            </a:r>
            <a:r>
              <a:rPr lang="en-US" dirty="0" err="1"/>
              <a:t>tendineae</a:t>
            </a:r>
            <a:r>
              <a:rPr lang="en-US" dirty="0"/>
              <a:t>. The Journal of Tehran University Heart Center. 2012 Aug;7(3):92.</a:t>
            </a:r>
            <a:endParaRPr lang="en-US" dirty="0" smtClean="0"/>
          </a:p>
          <a:p>
            <a:endParaRPr lang="en-US" dirty="0"/>
          </a:p>
        </p:txBody>
      </p:sp>
    </p:spTree>
    <p:extLst>
      <p:ext uri="{BB962C8B-B14F-4D97-AF65-F5344CB8AC3E}">
        <p14:creationId xmlns:p14="http://schemas.microsoft.com/office/powerpoint/2010/main" val="2929648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4)Right Pulmonary Surface:</a:t>
            </a:r>
          </a:p>
          <a:p>
            <a:pPr marL="0" indent="0">
              <a:buNone/>
            </a:pPr>
            <a:endParaRPr lang="en-US" sz="2000" dirty="0" smtClean="0"/>
          </a:p>
          <a:p>
            <a:r>
              <a:rPr lang="en-US" sz="2000" dirty="0" smtClean="0"/>
              <a:t>It faces </a:t>
            </a:r>
            <a:r>
              <a:rPr lang="en-US" sz="2000" dirty="0"/>
              <a:t>the right </a:t>
            </a:r>
            <a:r>
              <a:rPr lang="en-US" sz="2000" dirty="0" smtClean="0"/>
              <a:t>lung is </a:t>
            </a:r>
            <a:r>
              <a:rPr lang="en-US" sz="2000" dirty="0"/>
              <a:t>broad and convex, and consists of the right </a:t>
            </a:r>
            <a:r>
              <a:rPr lang="en-US" sz="2000" dirty="0" smtClean="0"/>
              <a:t>atrium.</a:t>
            </a:r>
          </a:p>
          <a:p>
            <a:endParaRPr lang="en-US" sz="2000" dirty="0"/>
          </a:p>
          <a:p>
            <a:r>
              <a:rPr lang="en-US" sz="2000" dirty="0" smtClean="0"/>
              <a:t>Its Convexity merges inferiorly in to short intra thoracic part of the inferior vena cava and above in to the superior vena cava</a:t>
            </a:r>
            <a:endParaRPr lang="en-US" sz="2000" dirty="0"/>
          </a:p>
        </p:txBody>
      </p:sp>
    </p:spTree>
    <p:extLst>
      <p:ext uri="{BB962C8B-B14F-4D97-AF65-F5344CB8AC3E}">
        <p14:creationId xmlns:p14="http://schemas.microsoft.com/office/powerpoint/2010/main" val="359817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60"/>
            <a:ext cx="6163101" cy="672105"/>
          </a:xfrm>
        </p:spPr>
        <p:txBody>
          <a:bodyPr>
            <a:normAutofit/>
          </a:bodyPr>
          <a:lstStyle/>
          <a:p>
            <a:r>
              <a:rPr lang="en-US" dirty="0" smtClean="0"/>
              <a:t>Grooves on Cardiac Surfaces</a:t>
            </a:r>
            <a:endParaRPr lang="en-US" dirty="0"/>
          </a:p>
        </p:txBody>
      </p:sp>
      <p:sp>
        <p:nvSpPr>
          <p:cNvPr id="3" name="Content Placeholder 2"/>
          <p:cNvSpPr>
            <a:spLocks noGrp="1"/>
          </p:cNvSpPr>
          <p:nvPr>
            <p:ph idx="1"/>
          </p:nvPr>
        </p:nvSpPr>
        <p:spPr>
          <a:xfrm>
            <a:off x="319585" y="968991"/>
            <a:ext cx="10407555" cy="5889010"/>
          </a:xfrm>
        </p:spPr>
        <p:txBody>
          <a:bodyPr>
            <a:normAutofit/>
          </a:bodyPr>
          <a:lstStyle/>
          <a:p>
            <a:r>
              <a:rPr lang="en-US" sz="2000" dirty="0" smtClean="0"/>
              <a:t>Internal partitions divide the heart into 4 chambers (i.e. , two atria and two ventricles) and produce surface or external grooves referred to as sulci. </a:t>
            </a:r>
          </a:p>
          <a:p>
            <a:endParaRPr lang="en-US" sz="2000" dirty="0"/>
          </a:p>
          <a:p>
            <a:r>
              <a:rPr lang="en-US" sz="2000" dirty="0" smtClean="0"/>
              <a:t>The Extensive </a:t>
            </a:r>
            <a:r>
              <a:rPr lang="en-US" sz="2000" dirty="0" err="1" smtClean="0"/>
              <a:t>interatrial</a:t>
            </a:r>
            <a:r>
              <a:rPr lang="en-US" sz="2000" dirty="0" smtClean="0"/>
              <a:t> grove(of Waterston) separates the two atria from each other which is faintly visible posteriorly and anteriorly hidden </a:t>
            </a:r>
          </a:p>
          <a:p>
            <a:endParaRPr lang="en-US" sz="2000" dirty="0"/>
          </a:p>
          <a:p>
            <a:r>
              <a:rPr lang="en-US" sz="2000" dirty="0" smtClean="0"/>
              <a:t>The coronary sulcus circles the heart, separating the atria from the ventricles. </a:t>
            </a:r>
          </a:p>
          <a:p>
            <a:pPr marL="0" indent="0">
              <a:buNone/>
            </a:pPr>
            <a:endParaRPr lang="en-US" sz="2000" dirty="0" smtClean="0"/>
          </a:p>
          <a:p>
            <a:r>
              <a:rPr lang="en-US" sz="2000" dirty="0" smtClean="0"/>
              <a:t>The coronary sulcus contains</a:t>
            </a:r>
          </a:p>
          <a:p>
            <a:pPr marL="0" indent="0">
              <a:buNone/>
            </a:pPr>
            <a:r>
              <a:rPr lang="en-US" sz="2000" dirty="0" smtClean="0"/>
              <a:t>  1)small cardiac vein </a:t>
            </a:r>
            <a:endParaRPr lang="en-US" sz="2000" dirty="0"/>
          </a:p>
          <a:p>
            <a:pPr marL="0" indent="0">
              <a:buNone/>
            </a:pPr>
            <a:r>
              <a:rPr lang="en-US" sz="2000" dirty="0" smtClean="0"/>
              <a:t>  2)coronary sinus </a:t>
            </a:r>
          </a:p>
          <a:p>
            <a:pPr marL="0" indent="0">
              <a:buNone/>
            </a:pPr>
            <a:r>
              <a:rPr lang="en-US" sz="2000" dirty="0" smtClean="0"/>
              <a:t>  3)LCX</a:t>
            </a:r>
            <a:r>
              <a:rPr lang="en-US" sz="2000" dirty="0"/>
              <a:t> </a:t>
            </a:r>
            <a:r>
              <a:rPr lang="en-US" sz="2000" dirty="0" smtClean="0"/>
              <a:t>and RCA</a:t>
            </a:r>
          </a:p>
          <a:p>
            <a:pPr marL="0" indent="0">
              <a:buNone/>
            </a:pPr>
            <a:endParaRPr lang="en-US" sz="2000" dirty="0"/>
          </a:p>
        </p:txBody>
      </p:sp>
    </p:spTree>
    <p:extLst>
      <p:ext uri="{BB962C8B-B14F-4D97-AF65-F5344CB8AC3E}">
        <p14:creationId xmlns:p14="http://schemas.microsoft.com/office/powerpoint/2010/main" val="400381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944737" cy="631162"/>
          </a:xfrm>
        </p:spPr>
        <p:txBody>
          <a:bodyPr>
            <a:normAutofit fontScale="90000"/>
          </a:bodyPr>
          <a:lstStyle/>
          <a:p>
            <a:endParaRPr lang="en-US" dirty="0"/>
          </a:p>
        </p:txBody>
      </p:sp>
      <p:sp>
        <p:nvSpPr>
          <p:cNvPr id="3" name="Content Placeholder 2"/>
          <p:cNvSpPr>
            <a:spLocks noGrp="1"/>
          </p:cNvSpPr>
          <p:nvPr>
            <p:ph idx="1"/>
          </p:nvPr>
        </p:nvSpPr>
        <p:spPr>
          <a:xfrm>
            <a:off x="360529" y="1173708"/>
            <a:ext cx="10515600" cy="5030551"/>
          </a:xfrm>
        </p:spPr>
        <p:txBody>
          <a:bodyPr>
            <a:normAutofit/>
          </a:bodyPr>
          <a:lstStyle/>
          <a:p>
            <a:r>
              <a:rPr lang="en-US" sz="2000" dirty="0" smtClean="0"/>
              <a:t>The anterior and posterior </a:t>
            </a:r>
            <a:r>
              <a:rPr lang="en-US" sz="2000" dirty="0" err="1" smtClean="0"/>
              <a:t>interventricular</a:t>
            </a:r>
            <a:r>
              <a:rPr lang="en-US" sz="2000" dirty="0" smtClean="0"/>
              <a:t> sulci separate the two ventricles.</a:t>
            </a:r>
          </a:p>
          <a:p>
            <a:pPr marL="0" indent="0">
              <a:buNone/>
            </a:pPr>
            <a:endParaRPr lang="en-US" sz="2000" dirty="0" smtClean="0"/>
          </a:p>
          <a:p>
            <a:pPr marL="0" indent="0">
              <a:buNone/>
            </a:pPr>
            <a:endParaRPr lang="en-US" sz="2000" dirty="0" smtClean="0"/>
          </a:p>
          <a:p>
            <a:r>
              <a:rPr lang="en-US" sz="2000" dirty="0"/>
              <a:t>T</a:t>
            </a:r>
            <a:r>
              <a:rPr lang="en-US" sz="2000" dirty="0" smtClean="0"/>
              <a:t>he anterior </a:t>
            </a:r>
            <a:r>
              <a:rPr lang="en-US" sz="2000" dirty="0" err="1" smtClean="0"/>
              <a:t>interventricular</a:t>
            </a:r>
            <a:r>
              <a:rPr lang="en-US" sz="2000" dirty="0" smtClean="0"/>
              <a:t> sulcus is on the anterior surface of the heart and contains the anterior </a:t>
            </a:r>
            <a:r>
              <a:rPr lang="en-US" sz="2000" dirty="0" err="1" smtClean="0"/>
              <a:t>interventricular</a:t>
            </a:r>
            <a:r>
              <a:rPr lang="en-US" sz="2000" dirty="0" smtClean="0"/>
              <a:t> artery and the great cardiac vein. </a:t>
            </a:r>
          </a:p>
          <a:p>
            <a:pPr marL="0" indent="0">
              <a:buNone/>
            </a:pPr>
            <a:endParaRPr lang="en-US" sz="2000" dirty="0" smtClean="0"/>
          </a:p>
          <a:p>
            <a:pPr marL="0" indent="0">
              <a:buNone/>
            </a:pPr>
            <a:endParaRPr lang="en-US" sz="2000" dirty="0" smtClean="0"/>
          </a:p>
          <a:p>
            <a:r>
              <a:rPr lang="en-US" sz="2000" dirty="0" smtClean="0"/>
              <a:t>The posterior </a:t>
            </a:r>
            <a:r>
              <a:rPr lang="en-US" sz="2000" dirty="0" err="1" smtClean="0"/>
              <a:t>interventricular</a:t>
            </a:r>
            <a:r>
              <a:rPr lang="en-US" sz="2000" dirty="0" smtClean="0"/>
              <a:t> sulcus is on the diaphragmatic surface of the heart and contains the posterior </a:t>
            </a:r>
            <a:r>
              <a:rPr lang="en-US" sz="2000" dirty="0" err="1" smtClean="0"/>
              <a:t>interventricular</a:t>
            </a:r>
            <a:r>
              <a:rPr lang="en-US" sz="2000" dirty="0" smtClean="0"/>
              <a:t> artery and the middle cardiac vein. </a:t>
            </a:r>
          </a:p>
          <a:p>
            <a:endParaRPr lang="en-US" sz="2000" dirty="0"/>
          </a:p>
        </p:txBody>
      </p:sp>
    </p:spTree>
    <p:extLst>
      <p:ext uri="{BB962C8B-B14F-4D97-AF65-F5344CB8AC3E}">
        <p14:creationId xmlns:p14="http://schemas.microsoft.com/office/powerpoint/2010/main" val="1114611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486934" cy="745378"/>
          </a:xfrm>
        </p:spPr>
        <p:txBody>
          <a:bodyPr>
            <a:normAutofit/>
          </a:bodyPr>
          <a:lstStyle/>
          <a:p>
            <a:r>
              <a:rPr lang="en-US" dirty="0" smtClean="0"/>
              <a:t>Grooves on Cardiac Surfaces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5659" y="1405718"/>
            <a:ext cx="5964071" cy="491319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14700" y="1405718"/>
            <a:ext cx="5322628" cy="4812624"/>
          </a:xfrm>
        </p:spPr>
      </p:pic>
    </p:spTree>
    <p:extLst>
      <p:ext uri="{BB962C8B-B14F-4D97-AF65-F5344CB8AC3E}">
        <p14:creationId xmlns:p14="http://schemas.microsoft.com/office/powerpoint/2010/main" val="3010592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83" y="941696"/>
            <a:ext cx="10077102" cy="5445456"/>
          </a:xfrm>
        </p:spPr>
        <p:txBody>
          <a:bodyPr>
            <a:normAutofit/>
          </a:bodyPr>
          <a:lstStyle/>
          <a:p>
            <a:r>
              <a:rPr lang="en-US" sz="2000" dirty="0"/>
              <a:t>The </a:t>
            </a:r>
            <a:r>
              <a:rPr lang="en-US" sz="2000" b="1" u="sng" dirty="0"/>
              <a:t>external cardiac crux </a:t>
            </a:r>
            <a:r>
              <a:rPr lang="en-US" sz="2000" dirty="0"/>
              <a:t>is the cross-shaped intersection between the </a:t>
            </a:r>
            <a:r>
              <a:rPr lang="en-US" sz="2000" dirty="0" err="1"/>
              <a:t>atrioventricular</a:t>
            </a:r>
            <a:r>
              <a:rPr lang="en-US" sz="2000" dirty="0"/>
              <a:t>, posterior </a:t>
            </a:r>
            <a:r>
              <a:rPr lang="en-US" sz="2000" dirty="0" err="1"/>
              <a:t>interventricular</a:t>
            </a:r>
            <a:r>
              <a:rPr lang="en-US" sz="2000" dirty="0"/>
              <a:t>, and </a:t>
            </a:r>
            <a:r>
              <a:rPr lang="en-US" sz="2000" dirty="0" err="1"/>
              <a:t>interatrial</a:t>
            </a:r>
            <a:r>
              <a:rPr lang="en-US" sz="2000" dirty="0"/>
              <a:t> </a:t>
            </a:r>
            <a:r>
              <a:rPr lang="en-US" sz="2000" dirty="0" smtClean="0"/>
              <a:t>grooves.</a:t>
            </a:r>
          </a:p>
          <a:p>
            <a:pPr marL="0" indent="0">
              <a:buNone/>
            </a:pPr>
            <a:r>
              <a:rPr lang="en-US" sz="2000" dirty="0" smtClean="0"/>
              <a:t>  </a:t>
            </a:r>
          </a:p>
          <a:p>
            <a:pPr marL="0" indent="0">
              <a:buNone/>
            </a:pPr>
            <a:endParaRPr lang="en-US" sz="2000" dirty="0"/>
          </a:p>
          <a:p>
            <a:pPr marL="0" indent="0">
              <a:buNone/>
            </a:pPr>
            <a:endParaRPr lang="en-US" sz="2000" dirty="0" smtClean="0"/>
          </a:p>
          <a:p>
            <a:r>
              <a:rPr lang="en-US" sz="2000" dirty="0" smtClean="0"/>
              <a:t>The </a:t>
            </a:r>
            <a:r>
              <a:rPr lang="en-US" sz="2000" b="1" u="sng" dirty="0"/>
              <a:t>internal counterpart (internal crux) </a:t>
            </a:r>
            <a:r>
              <a:rPr lang="en-US" sz="2000" dirty="0"/>
              <a:t>is the posterior intersection between the mitral and tricuspid annuli and the atrial and ventricular septa </a:t>
            </a:r>
          </a:p>
        </p:txBody>
      </p:sp>
    </p:spTree>
    <p:extLst>
      <p:ext uri="{BB962C8B-B14F-4D97-AF65-F5344CB8AC3E}">
        <p14:creationId xmlns:p14="http://schemas.microsoft.com/office/powerpoint/2010/main" val="108064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0747" y="109182"/>
            <a:ext cx="7642746" cy="6748818"/>
          </a:xfrm>
        </p:spPr>
      </p:pic>
      <p:sp>
        <p:nvSpPr>
          <p:cNvPr id="4" name="Text Placeholder 3"/>
          <p:cNvSpPr>
            <a:spLocks noGrp="1"/>
          </p:cNvSpPr>
          <p:nvPr>
            <p:ph type="body" sz="half" idx="2"/>
          </p:nvPr>
        </p:nvSpPr>
        <p:spPr>
          <a:xfrm>
            <a:off x="109182" y="1743501"/>
            <a:ext cx="3084394" cy="3811588"/>
          </a:xfrm>
        </p:spPr>
        <p:txBody>
          <a:bodyPr>
            <a:normAutofit/>
          </a:bodyPr>
          <a:lstStyle/>
          <a:p>
            <a:r>
              <a:rPr lang="en-US" sz="2200" dirty="0" err="1" smtClean="0"/>
              <a:t>Posteroinferior</a:t>
            </a:r>
            <a:r>
              <a:rPr lang="en-US" sz="2200" dirty="0" smtClean="0"/>
              <a:t> view-</a:t>
            </a:r>
          </a:p>
          <a:p>
            <a:r>
              <a:rPr lang="en-US" sz="2200" dirty="0" smtClean="0"/>
              <a:t>Showing the groove in posterior surface</a:t>
            </a:r>
            <a:endParaRPr lang="en-US" sz="2200" dirty="0"/>
          </a:p>
        </p:txBody>
      </p:sp>
    </p:spTree>
    <p:extLst>
      <p:ext uri="{BB962C8B-B14F-4D97-AF65-F5344CB8AC3E}">
        <p14:creationId xmlns:p14="http://schemas.microsoft.com/office/powerpoint/2010/main" val="2116604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24" y="668741"/>
            <a:ext cx="10515600" cy="5521870"/>
          </a:xfrm>
        </p:spPr>
        <p:txBody>
          <a:bodyPr/>
          <a:lstStyle/>
          <a:p>
            <a:endParaRPr lang="en-US" sz="2000" dirty="0" smtClean="0"/>
          </a:p>
          <a:p>
            <a:pPr marL="0" indent="0">
              <a:buNone/>
            </a:pPr>
            <a:r>
              <a:rPr lang="en-US" sz="2200" dirty="0" smtClean="0">
                <a:solidFill>
                  <a:srgbClr val="92D050"/>
                </a:solidFill>
              </a:rPr>
              <a:t>    </a:t>
            </a:r>
            <a:r>
              <a:rPr lang="en-US" sz="2800" b="1" u="sng" dirty="0" smtClean="0">
                <a:solidFill>
                  <a:srgbClr val="92D050"/>
                </a:solidFill>
              </a:rPr>
              <a:t>Clinical Importance</a:t>
            </a:r>
            <a:endParaRPr lang="en-US" sz="2800" b="1" u="sng" dirty="0">
              <a:solidFill>
                <a:srgbClr val="92D050"/>
              </a:solidFill>
            </a:endParaRPr>
          </a:p>
          <a:p>
            <a:pPr marL="0" indent="0">
              <a:buNone/>
            </a:pPr>
            <a:endParaRPr lang="en-US" sz="2000" dirty="0" smtClean="0"/>
          </a:p>
          <a:p>
            <a:r>
              <a:rPr lang="en-US" sz="2000" dirty="0" smtClean="0"/>
              <a:t>Fat </a:t>
            </a:r>
            <a:r>
              <a:rPr lang="en-US" sz="2000" dirty="0"/>
              <a:t>tends to accumulate </a:t>
            </a:r>
            <a:r>
              <a:rPr lang="en-US" sz="2000" dirty="0" smtClean="0"/>
              <a:t>in </a:t>
            </a:r>
            <a:r>
              <a:rPr lang="en-US" sz="2000" dirty="0"/>
              <a:t>the </a:t>
            </a:r>
            <a:r>
              <a:rPr lang="en-US" sz="2000" dirty="0" err="1"/>
              <a:t>epicardium</a:t>
            </a:r>
            <a:r>
              <a:rPr lang="en-US" sz="2000" dirty="0"/>
              <a:t>, particularly in the AV </a:t>
            </a:r>
            <a:r>
              <a:rPr lang="en-US" sz="2000" dirty="0" smtClean="0"/>
              <a:t>grooves</a:t>
            </a:r>
            <a:r>
              <a:rPr lang="en-US" sz="2000" dirty="0"/>
              <a:t> </a:t>
            </a:r>
            <a:r>
              <a:rPr lang="en-US" sz="2000" dirty="0" smtClean="0"/>
              <a:t>as age advances </a:t>
            </a:r>
          </a:p>
          <a:p>
            <a:pPr marL="0" indent="0">
              <a:buNone/>
            </a:pPr>
            <a:endParaRPr lang="en-US" sz="2000" dirty="0" smtClean="0"/>
          </a:p>
          <a:p>
            <a:r>
              <a:rPr lang="en-US" sz="2000" dirty="0" smtClean="0"/>
              <a:t> </a:t>
            </a:r>
            <a:r>
              <a:rPr lang="en-US" sz="2000" dirty="0"/>
              <a:t>Increased </a:t>
            </a:r>
            <a:r>
              <a:rPr lang="en-US" sz="2000" dirty="0" err="1"/>
              <a:t>epicardial</a:t>
            </a:r>
            <a:r>
              <a:rPr lang="en-US" sz="2000" dirty="0"/>
              <a:t> fat deposits can be associated with increased risk of cardiac rupture after acute </a:t>
            </a:r>
            <a:r>
              <a:rPr lang="en-US" sz="2000" dirty="0" err="1"/>
              <a:t>transmural</a:t>
            </a:r>
            <a:r>
              <a:rPr lang="en-US" sz="2000" dirty="0"/>
              <a:t> myocardial </a:t>
            </a:r>
            <a:r>
              <a:rPr lang="en-US" sz="2000" dirty="0" smtClean="0"/>
              <a:t>infarction.</a:t>
            </a:r>
          </a:p>
          <a:p>
            <a:endParaRPr lang="en-US" sz="2000" dirty="0"/>
          </a:p>
          <a:p>
            <a:r>
              <a:rPr lang="en-US" sz="2000" dirty="0" smtClean="0"/>
              <a:t> </a:t>
            </a:r>
            <a:r>
              <a:rPr lang="en-US" sz="2000" dirty="0"/>
              <a:t>Excess fat in the atrial septum is called </a:t>
            </a:r>
            <a:r>
              <a:rPr lang="en-US" sz="2000" dirty="0" err="1"/>
              <a:t>lipomatous</a:t>
            </a:r>
            <a:r>
              <a:rPr lang="en-US" sz="2000" dirty="0"/>
              <a:t> hypertrophy of the atrial </a:t>
            </a:r>
            <a:r>
              <a:rPr lang="en-US" sz="2000" dirty="0" smtClean="0"/>
              <a:t>septum </a:t>
            </a:r>
            <a:r>
              <a:rPr lang="en-US" sz="2000" dirty="0"/>
              <a:t>and can result in a thickness exceeding that of the ventricular septum</a:t>
            </a:r>
            <a:r>
              <a:rPr lang="en-US" dirty="0"/>
              <a:t>. </a:t>
            </a:r>
            <a:endParaRPr lang="en-US" dirty="0" smtClean="0"/>
          </a:p>
        </p:txBody>
      </p:sp>
    </p:spTree>
    <p:extLst>
      <p:ext uri="{BB962C8B-B14F-4D97-AF65-F5344CB8AC3E}">
        <p14:creationId xmlns:p14="http://schemas.microsoft.com/office/powerpoint/2010/main" val="302490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Fat in the right ventricular free wall can be detected on </a:t>
            </a:r>
            <a:r>
              <a:rPr lang="en-US" sz="2000" dirty="0" smtClean="0"/>
              <a:t>CT and  </a:t>
            </a:r>
            <a:r>
              <a:rPr lang="en-US" sz="2000" dirty="0"/>
              <a:t>its </a:t>
            </a:r>
            <a:r>
              <a:rPr lang="en-US" sz="2000" dirty="0" smtClean="0"/>
              <a:t>excess accumulation </a:t>
            </a:r>
            <a:r>
              <a:rPr lang="en-US" sz="2000" dirty="0"/>
              <a:t>can be </a:t>
            </a:r>
            <a:r>
              <a:rPr lang="en-US" sz="2000" dirty="0" smtClean="0"/>
              <a:t>associated with  </a:t>
            </a:r>
            <a:r>
              <a:rPr lang="en-US" sz="2000" dirty="0"/>
              <a:t>myocardial injury or </a:t>
            </a:r>
            <a:r>
              <a:rPr lang="en-US" sz="2000" dirty="0" err="1"/>
              <a:t>arrhythmogenic</a:t>
            </a:r>
            <a:r>
              <a:rPr lang="en-US" sz="2000" dirty="0"/>
              <a:t> </a:t>
            </a:r>
            <a:r>
              <a:rPr lang="en-US" sz="2000" dirty="0" smtClean="0"/>
              <a:t>cardiomyopathy</a:t>
            </a:r>
            <a:r>
              <a:rPr lang="en-US" sz="2000" dirty="0"/>
              <a:t>.</a:t>
            </a:r>
          </a:p>
        </p:txBody>
      </p:sp>
    </p:spTree>
    <p:extLst>
      <p:ext uri="{BB962C8B-B14F-4D97-AF65-F5344CB8AC3E}">
        <p14:creationId xmlns:p14="http://schemas.microsoft.com/office/powerpoint/2010/main" val="49318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7" y="433364"/>
            <a:ext cx="4143233" cy="726696"/>
          </a:xfrm>
        </p:spPr>
        <p:txBody>
          <a:bodyPr>
            <a:normAutofit fontScale="90000"/>
          </a:bodyPr>
          <a:lstStyle/>
          <a:p>
            <a:r>
              <a:rPr lang="en-US" sz="3600" dirty="0" smtClean="0"/>
              <a:t>Margins and Borders</a:t>
            </a:r>
            <a:endParaRPr lang="en-US" sz="3600" dirty="0"/>
          </a:p>
        </p:txBody>
      </p:sp>
      <p:sp>
        <p:nvSpPr>
          <p:cNvPr id="3" name="Content Placeholder 2"/>
          <p:cNvSpPr>
            <a:spLocks noGrp="1"/>
          </p:cNvSpPr>
          <p:nvPr>
            <p:ph idx="1"/>
          </p:nvPr>
        </p:nvSpPr>
        <p:spPr>
          <a:xfrm>
            <a:off x="360528" y="1583142"/>
            <a:ext cx="10515600" cy="5085141"/>
          </a:xfrm>
        </p:spPr>
        <p:txBody>
          <a:bodyPr>
            <a:normAutofit/>
          </a:bodyPr>
          <a:lstStyle/>
          <a:p>
            <a:pPr marL="0" indent="0">
              <a:buNone/>
            </a:pPr>
            <a:r>
              <a:rPr lang="en-US" sz="2000" dirty="0" smtClean="0"/>
              <a:t>1)The </a:t>
            </a:r>
            <a:r>
              <a:rPr lang="en-US" sz="2000" dirty="0"/>
              <a:t>right and left margins are the same as the right and left pulmonary surfaces of the </a:t>
            </a:r>
            <a:r>
              <a:rPr lang="en-US" sz="2000" dirty="0" smtClean="0"/>
              <a:t>heart</a:t>
            </a:r>
          </a:p>
          <a:p>
            <a:pPr marL="0" indent="0">
              <a:buNone/>
            </a:pPr>
            <a:endParaRPr lang="en-US" sz="2000" dirty="0"/>
          </a:p>
          <a:p>
            <a:pPr marL="0" indent="0">
              <a:buNone/>
            </a:pPr>
            <a:r>
              <a:rPr lang="en-US" sz="2000" dirty="0" smtClean="0"/>
              <a:t>2)Inferior margin:</a:t>
            </a:r>
          </a:p>
          <a:p>
            <a:r>
              <a:rPr lang="en-US" sz="2000" dirty="0" smtClean="0"/>
              <a:t> </a:t>
            </a:r>
            <a:r>
              <a:rPr lang="en-US" sz="2000" dirty="0"/>
              <a:t>the sharp edge between the anterior and diaphragmatic surfaces of the heart </a:t>
            </a:r>
            <a:r>
              <a:rPr lang="en-US" sz="2000" dirty="0" smtClean="0"/>
              <a:t>and it </a:t>
            </a:r>
            <a:r>
              <a:rPr lang="en-US" sz="2000" dirty="0"/>
              <a:t>is formed mostly by the right ventricle and a small portion of the left ventricle near the apex. </a:t>
            </a:r>
            <a:endParaRPr lang="en-US" sz="2000" dirty="0" smtClean="0"/>
          </a:p>
          <a:p>
            <a:r>
              <a:rPr lang="en-US" sz="2000" dirty="0" smtClean="0"/>
              <a:t>It is also Known as the acute margin of the heart and is sharp, thin and nearly horizontal</a:t>
            </a:r>
          </a:p>
          <a:p>
            <a:endParaRPr lang="en-US" sz="2000" dirty="0"/>
          </a:p>
        </p:txBody>
      </p:sp>
    </p:spTree>
    <p:extLst>
      <p:ext uri="{BB962C8B-B14F-4D97-AF65-F5344CB8AC3E}">
        <p14:creationId xmlns:p14="http://schemas.microsoft.com/office/powerpoint/2010/main" val="366566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839269" cy="494684"/>
          </a:xfrm>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3) </a:t>
            </a:r>
            <a:r>
              <a:rPr lang="en-US" sz="2000" dirty="0" smtClean="0"/>
              <a:t>The Obtuse margin-</a:t>
            </a:r>
          </a:p>
          <a:p>
            <a:r>
              <a:rPr lang="en-US" sz="2000" dirty="0" smtClean="0"/>
              <a:t> Separates </a:t>
            </a:r>
            <a:r>
              <a:rPr lang="en-US" sz="2000" dirty="0"/>
              <a:t>the anterior and left </a:t>
            </a:r>
            <a:r>
              <a:rPr lang="en-US" sz="2000" dirty="0" smtClean="0"/>
              <a:t>pulmonary surfaces it </a:t>
            </a:r>
            <a:r>
              <a:rPr lang="en-US" sz="2000" dirty="0"/>
              <a:t>is round and extends from the left auricle to the cardiac </a:t>
            </a:r>
            <a:r>
              <a:rPr lang="en-US" sz="2000" dirty="0" smtClean="0"/>
              <a:t>apex. </a:t>
            </a:r>
          </a:p>
          <a:p>
            <a:pPr marL="0" indent="0">
              <a:buNone/>
            </a:pPr>
            <a:endParaRPr lang="en-US" sz="2000" dirty="0" smtClean="0"/>
          </a:p>
          <a:p>
            <a:r>
              <a:rPr lang="en-US" sz="2000" dirty="0" smtClean="0"/>
              <a:t>It is formed </a:t>
            </a:r>
            <a:r>
              <a:rPr lang="en-US" sz="2000" dirty="0"/>
              <a:t>mostly by the left ventricle and superiorly by a small portion of the left auricle</a:t>
            </a:r>
            <a:r>
              <a:rPr lang="en-US" sz="2000" dirty="0" smtClean="0"/>
              <a:t>.</a:t>
            </a:r>
          </a:p>
          <a:p>
            <a:endParaRPr lang="en-US" dirty="0"/>
          </a:p>
          <a:p>
            <a:endParaRPr lang="en-US" dirty="0"/>
          </a:p>
        </p:txBody>
      </p:sp>
    </p:spTree>
    <p:extLst>
      <p:ext uri="{BB962C8B-B14F-4D97-AF65-F5344CB8AC3E}">
        <p14:creationId xmlns:p14="http://schemas.microsoft.com/office/powerpoint/2010/main" val="101743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59" y="213815"/>
            <a:ext cx="3184982" cy="659642"/>
          </a:xfrm>
        </p:spPr>
        <p:txBody>
          <a:bodyPr/>
          <a:lstStyle/>
          <a:p>
            <a:r>
              <a:rPr lang="en-US" dirty="0" smtClean="0"/>
              <a:t>Introduction</a:t>
            </a:r>
            <a:endParaRPr lang="en-US" dirty="0"/>
          </a:p>
        </p:txBody>
      </p:sp>
      <p:sp>
        <p:nvSpPr>
          <p:cNvPr id="3" name="Content Placeholder 2"/>
          <p:cNvSpPr>
            <a:spLocks noGrp="1"/>
          </p:cNvSpPr>
          <p:nvPr>
            <p:ph idx="1"/>
          </p:nvPr>
        </p:nvSpPr>
        <p:spPr>
          <a:xfrm>
            <a:off x="827459" y="1464553"/>
            <a:ext cx="8596668" cy="4608701"/>
          </a:xfrm>
        </p:spPr>
        <p:txBody>
          <a:bodyPr>
            <a:normAutofit/>
          </a:bodyPr>
          <a:lstStyle/>
          <a:p>
            <a:r>
              <a:rPr lang="en-US" sz="2000" dirty="0" smtClean="0"/>
              <a:t>The middle mediastinum is centrally located in the thoracic cavity. It contains the pericardium, heart, origins of the great vessels.</a:t>
            </a:r>
          </a:p>
          <a:p>
            <a:pPr marL="0" indent="0">
              <a:buNone/>
            </a:pPr>
            <a:endParaRPr lang="en-US" sz="2000" dirty="0" smtClean="0"/>
          </a:p>
          <a:p>
            <a:r>
              <a:rPr lang="en-US" sz="2000" dirty="0" smtClean="0"/>
              <a:t>HEART is muscular hollow organ-Conical in shape (Greek name is </a:t>
            </a:r>
            <a:r>
              <a:rPr lang="en-US" sz="2000" i="1" dirty="0" err="1" smtClean="0"/>
              <a:t>cardia</a:t>
            </a:r>
            <a:r>
              <a:rPr lang="en-US" sz="2000" dirty="0" smtClean="0"/>
              <a:t> and Latin name is </a:t>
            </a:r>
            <a:r>
              <a:rPr lang="en-US" sz="2000" i="1" dirty="0" smtClean="0"/>
              <a:t>cor.</a:t>
            </a:r>
          </a:p>
          <a:p>
            <a:endParaRPr lang="en-US" sz="2000" i="1" dirty="0"/>
          </a:p>
          <a:p>
            <a:r>
              <a:rPr lang="en-US" sz="2000" dirty="0" smtClean="0"/>
              <a:t>The Heart is placed obliquely behind the body of the sternum so that 1/3</a:t>
            </a:r>
            <a:r>
              <a:rPr lang="en-US" sz="2000" baseline="30000" dirty="0" smtClean="0"/>
              <a:t>rd</a:t>
            </a:r>
            <a:r>
              <a:rPr lang="en-US" sz="2000" dirty="0" smtClean="0"/>
              <a:t> of it lies to right and 2/3</a:t>
            </a:r>
            <a:r>
              <a:rPr lang="en-US" sz="2000" baseline="30000" dirty="0" smtClean="0"/>
              <a:t>rd</a:t>
            </a:r>
            <a:r>
              <a:rPr lang="en-US" sz="2000" dirty="0" smtClean="0"/>
              <a:t> to left in medial plane.</a:t>
            </a:r>
          </a:p>
          <a:p>
            <a:endParaRPr lang="en-US" sz="2000" dirty="0"/>
          </a:p>
          <a:p>
            <a:r>
              <a:rPr lang="en-US" sz="2000" dirty="0" smtClean="0"/>
              <a:t>Weighs about 300gm in male and 250gm in female</a:t>
            </a: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88830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The right border </a:t>
            </a:r>
            <a:r>
              <a:rPr lang="en-US" sz="2000" dirty="0" smtClean="0"/>
              <a:t>in a PA </a:t>
            </a:r>
            <a:r>
              <a:rPr lang="en-US" sz="2000" dirty="0"/>
              <a:t>view </a:t>
            </a:r>
            <a:r>
              <a:rPr lang="en-US" sz="2000" dirty="0" smtClean="0"/>
              <a:t>consists </a:t>
            </a:r>
            <a:r>
              <a:rPr lang="en-US" sz="2000" dirty="0"/>
              <a:t>of the superior vena cava, the right atrium, and the inferior vena </a:t>
            </a:r>
            <a:r>
              <a:rPr lang="en-US" sz="2000" dirty="0" smtClean="0"/>
              <a:t>cava.</a:t>
            </a:r>
          </a:p>
          <a:p>
            <a:pPr marL="0" indent="0">
              <a:buNone/>
            </a:pPr>
            <a:endParaRPr lang="en-US" sz="2000" dirty="0" smtClean="0"/>
          </a:p>
          <a:p>
            <a:r>
              <a:rPr lang="en-US" sz="2000" dirty="0" smtClean="0"/>
              <a:t> </a:t>
            </a:r>
            <a:r>
              <a:rPr lang="en-US" sz="2000" dirty="0"/>
              <a:t>The left border in a </a:t>
            </a:r>
            <a:r>
              <a:rPr lang="en-US" sz="2000" dirty="0" smtClean="0"/>
              <a:t>PA View  </a:t>
            </a:r>
            <a:r>
              <a:rPr lang="en-US" sz="2000" dirty="0"/>
              <a:t>consists of the arch of the aorta, the pulmonary trunk, and the left ventricle. </a:t>
            </a:r>
            <a:endParaRPr lang="en-US" sz="2000" dirty="0" smtClean="0"/>
          </a:p>
          <a:p>
            <a:endParaRPr lang="en-US" sz="2000" dirty="0"/>
          </a:p>
          <a:p>
            <a:r>
              <a:rPr lang="en-US" sz="2000" dirty="0" smtClean="0"/>
              <a:t>The </a:t>
            </a:r>
            <a:r>
              <a:rPr lang="en-US" sz="2000" dirty="0"/>
              <a:t>inferior border </a:t>
            </a:r>
            <a:r>
              <a:rPr lang="en-US" sz="2000" dirty="0" smtClean="0"/>
              <a:t>consists </a:t>
            </a:r>
            <a:r>
              <a:rPr lang="en-US" sz="2000" dirty="0"/>
              <a:t>of the right ventricle and the left ventricle at the apex</a:t>
            </a:r>
          </a:p>
        </p:txBody>
      </p:sp>
    </p:spTree>
    <p:extLst>
      <p:ext uri="{BB962C8B-B14F-4D97-AF65-F5344CB8AC3E}">
        <p14:creationId xmlns:p14="http://schemas.microsoft.com/office/powerpoint/2010/main" val="4212114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242" y="311637"/>
            <a:ext cx="7096836" cy="5922199"/>
          </a:xfrm>
        </p:spPr>
      </p:pic>
    </p:spTree>
    <p:extLst>
      <p:ext uri="{BB962C8B-B14F-4D97-AF65-F5344CB8AC3E}">
        <p14:creationId xmlns:p14="http://schemas.microsoft.com/office/powerpoint/2010/main" val="3203832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2110" y="1578591"/>
            <a:ext cx="8596668" cy="1320800"/>
          </a:xfrm>
        </p:spPr>
        <p:txBody>
          <a:bodyPr>
            <a:normAutofit fontScale="90000"/>
          </a:bodyPr>
          <a:lstStyle/>
          <a:p>
            <a:r>
              <a:rPr lang="en-US" dirty="0" smtClean="0"/>
              <a:t/>
            </a:r>
            <a:br>
              <a:rPr lang="en-US" dirty="0" smtClean="0"/>
            </a:br>
            <a:r>
              <a:rPr lang="en-US" dirty="0"/>
              <a:t/>
            </a:r>
            <a:br>
              <a:rPr lang="en-US" dirty="0"/>
            </a:br>
            <a:r>
              <a:rPr lang="en-US" dirty="0" smtClean="0"/>
              <a:t>CHAMBERS OF THE HEART</a:t>
            </a:r>
            <a:endParaRPr lang="en-US" dirty="0"/>
          </a:p>
        </p:txBody>
      </p:sp>
    </p:spTree>
    <p:extLst>
      <p:ext uri="{BB962C8B-B14F-4D97-AF65-F5344CB8AC3E}">
        <p14:creationId xmlns:p14="http://schemas.microsoft.com/office/powerpoint/2010/main" val="1406357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101"/>
            <a:ext cx="6831842" cy="925015"/>
          </a:xfrm>
        </p:spPr>
        <p:txBody>
          <a:bodyPr>
            <a:normAutofit/>
          </a:bodyPr>
          <a:lstStyle/>
          <a:p>
            <a:r>
              <a:rPr lang="en-US" sz="3200" dirty="0" smtClean="0"/>
              <a:t>Right Atrium</a:t>
            </a:r>
            <a:endParaRPr lang="en-US" sz="3200" dirty="0"/>
          </a:p>
        </p:txBody>
      </p:sp>
      <p:sp>
        <p:nvSpPr>
          <p:cNvPr id="3" name="Content Placeholder 2"/>
          <p:cNvSpPr>
            <a:spLocks noGrp="1"/>
          </p:cNvSpPr>
          <p:nvPr>
            <p:ph idx="1"/>
          </p:nvPr>
        </p:nvSpPr>
        <p:spPr>
          <a:xfrm>
            <a:off x="237698" y="1255594"/>
            <a:ext cx="10515600" cy="4662062"/>
          </a:xfrm>
        </p:spPr>
        <p:txBody>
          <a:bodyPr>
            <a:normAutofit/>
          </a:bodyPr>
          <a:lstStyle/>
          <a:p>
            <a:r>
              <a:rPr lang="en-US" sz="2000" dirty="0"/>
              <a:t>T</a:t>
            </a:r>
            <a:r>
              <a:rPr lang="en-US" sz="2000" dirty="0" smtClean="0"/>
              <a:t>he </a:t>
            </a:r>
            <a:r>
              <a:rPr lang="en-US" sz="2000" dirty="0"/>
              <a:t>right border of the heart is formed by the right atrium. </a:t>
            </a:r>
            <a:r>
              <a:rPr lang="en-US" sz="2000" dirty="0" smtClean="0"/>
              <a:t>It </a:t>
            </a:r>
            <a:r>
              <a:rPr lang="en-US" sz="2000" dirty="0"/>
              <a:t>also </a:t>
            </a:r>
            <a:r>
              <a:rPr lang="en-US" sz="2000" dirty="0" smtClean="0"/>
              <a:t>contributes </a:t>
            </a:r>
            <a:r>
              <a:rPr lang="en-US" sz="2000" dirty="0"/>
              <a:t>to the right portion of the heart's anterior surface. </a:t>
            </a:r>
            <a:endParaRPr lang="en-US" sz="2000" dirty="0" smtClean="0"/>
          </a:p>
          <a:p>
            <a:pPr marL="0" indent="0">
              <a:buNone/>
            </a:pPr>
            <a:endParaRPr lang="en-US" sz="2000" dirty="0" smtClean="0"/>
          </a:p>
          <a:p>
            <a:r>
              <a:rPr lang="en-US" sz="2000" dirty="0" smtClean="0"/>
              <a:t>Blood </a:t>
            </a:r>
            <a:r>
              <a:rPr lang="en-US" sz="2000" dirty="0"/>
              <a:t>returning to the right atrium enters through </a:t>
            </a:r>
            <a:r>
              <a:rPr lang="en-US" sz="2000" dirty="0" smtClean="0"/>
              <a:t>the superior, </a:t>
            </a:r>
            <a:r>
              <a:rPr lang="en-US" sz="2000" dirty="0"/>
              <a:t>inferior venae </a:t>
            </a:r>
            <a:r>
              <a:rPr lang="en-US" sz="2000" dirty="0" err="1" smtClean="0"/>
              <a:t>cavae</a:t>
            </a:r>
            <a:r>
              <a:rPr lang="en-US" sz="2000" dirty="0" smtClean="0"/>
              <a:t> and the </a:t>
            </a:r>
            <a:r>
              <a:rPr lang="en-US" sz="2000" dirty="0"/>
              <a:t>coronary </a:t>
            </a:r>
            <a:r>
              <a:rPr lang="en-US" sz="2000" dirty="0" smtClean="0"/>
              <a:t>sinus.</a:t>
            </a:r>
          </a:p>
          <a:p>
            <a:endParaRPr lang="en-US" sz="2000" dirty="0" smtClean="0"/>
          </a:p>
          <a:p>
            <a:r>
              <a:rPr lang="en-US" sz="2000" dirty="0" smtClean="0"/>
              <a:t>The </a:t>
            </a:r>
            <a:r>
              <a:rPr lang="en-US" sz="2000" dirty="0"/>
              <a:t>interior of the right atrium is divided into two </a:t>
            </a:r>
            <a:r>
              <a:rPr lang="en-US" sz="2000" dirty="0" smtClean="0"/>
              <a:t>continuous </a:t>
            </a:r>
            <a:r>
              <a:rPr lang="en-US" sz="2000" dirty="0"/>
              <a:t>spaces. Externally, this separation is indicated by a shallow, vertical groove </a:t>
            </a:r>
            <a:r>
              <a:rPr lang="en-US" sz="2000" dirty="0" smtClean="0"/>
              <a:t>called the </a:t>
            </a:r>
            <a:r>
              <a:rPr lang="en-US" sz="2000" b="1" u="sng" dirty="0"/>
              <a:t>sulcus </a:t>
            </a:r>
            <a:r>
              <a:rPr lang="en-US" sz="2000" b="1" u="sng" dirty="0" err="1"/>
              <a:t>terminalis</a:t>
            </a:r>
            <a:r>
              <a:rPr lang="en-US" sz="2000" b="1" u="sng" dirty="0"/>
              <a:t> </a:t>
            </a:r>
            <a:r>
              <a:rPr lang="en-US" sz="2000" b="1" u="sng" dirty="0" err="1" smtClean="0"/>
              <a:t>cordis</a:t>
            </a:r>
            <a:r>
              <a:rPr lang="en-US" sz="2000" dirty="0" smtClean="0"/>
              <a:t>.</a:t>
            </a:r>
          </a:p>
          <a:p>
            <a:pPr marL="0" indent="0">
              <a:buNone/>
            </a:pPr>
            <a:endParaRPr lang="en-US" sz="2000" dirty="0" smtClean="0"/>
          </a:p>
          <a:p>
            <a:r>
              <a:rPr lang="en-US" sz="2000" dirty="0" smtClean="0"/>
              <a:t> </a:t>
            </a:r>
            <a:r>
              <a:rPr lang="en-US" sz="2000" dirty="0"/>
              <a:t>Internally, this division is indicated by the </a:t>
            </a:r>
            <a:r>
              <a:rPr lang="en-US" sz="2000" b="1" u="sng" dirty="0"/>
              <a:t>crista </a:t>
            </a:r>
            <a:r>
              <a:rPr lang="en-US" sz="2000" b="1" u="sng" dirty="0" err="1" smtClean="0"/>
              <a:t>terminalis</a:t>
            </a:r>
            <a:r>
              <a:rPr lang="en-US" sz="2000" b="1" u="sng" dirty="0" smtClean="0"/>
              <a:t> </a:t>
            </a:r>
            <a:r>
              <a:rPr lang="en-US" sz="2000" dirty="0" smtClean="0"/>
              <a:t>which begins in the roof of right atrium till the IVC</a:t>
            </a:r>
          </a:p>
          <a:p>
            <a:pPr marL="0" indent="0">
              <a:buNone/>
            </a:pPr>
            <a:endParaRPr lang="en-US" dirty="0"/>
          </a:p>
        </p:txBody>
      </p:sp>
    </p:spTree>
    <p:extLst>
      <p:ext uri="{BB962C8B-B14F-4D97-AF65-F5344CB8AC3E}">
        <p14:creationId xmlns:p14="http://schemas.microsoft.com/office/powerpoint/2010/main" val="3090870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469" y="532263"/>
            <a:ext cx="8898340" cy="5621981"/>
          </a:xfrm>
        </p:spPr>
      </p:pic>
    </p:spTree>
    <p:extLst>
      <p:ext uri="{BB962C8B-B14F-4D97-AF65-F5344CB8AC3E}">
        <p14:creationId xmlns:p14="http://schemas.microsoft.com/office/powerpoint/2010/main" val="84468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877305" cy="495869"/>
          </a:xfrm>
        </p:spPr>
        <p:txBody>
          <a:bodyPr>
            <a:normAutofit fontScale="90000"/>
          </a:bodyPr>
          <a:lstStyle/>
          <a:p>
            <a:endParaRPr lang="en-US" dirty="0"/>
          </a:p>
        </p:txBody>
      </p:sp>
      <p:sp>
        <p:nvSpPr>
          <p:cNvPr id="3" name="Content Placeholder 2"/>
          <p:cNvSpPr>
            <a:spLocks noGrp="1"/>
          </p:cNvSpPr>
          <p:nvPr>
            <p:ph idx="1"/>
          </p:nvPr>
        </p:nvSpPr>
        <p:spPr>
          <a:xfrm>
            <a:off x="677334" y="1678675"/>
            <a:ext cx="8596668" cy="4362687"/>
          </a:xfrm>
        </p:spPr>
        <p:txBody>
          <a:bodyPr>
            <a:normAutofit/>
          </a:bodyPr>
          <a:lstStyle/>
          <a:p>
            <a:r>
              <a:rPr lang="en-US" sz="2000" dirty="0"/>
              <a:t>The space anterior to the crista, including the right auricle, is </a:t>
            </a:r>
            <a:r>
              <a:rPr lang="en-US" sz="2000" dirty="0" smtClean="0"/>
              <a:t>called as atrium proper.</a:t>
            </a:r>
          </a:p>
          <a:p>
            <a:pPr marL="0" indent="0">
              <a:buNone/>
            </a:pPr>
            <a:endParaRPr lang="en-US" sz="2000" dirty="0" smtClean="0"/>
          </a:p>
          <a:p>
            <a:r>
              <a:rPr lang="en-US" sz="2000" dirty="0" smtClean="0"/>
              <a:t> </a:t>
            </a:r>
            <a:r>
              <a:rPr lang="en-US" sz="2000" dirty="0"/>
              <a:t>Its walls are covered by ridges called the </a:t>
            </a:r>
            <a:r>
              <a:rPr lang="en-US" sz="2000" dirty="0" err="1"/>
              <a:t>musculi</a:t>
            </a:r>
            <a:r>
              <a:rPr lang="en-US" sz="2000" dirty="0"/>
              <a:t> </a:t>
            </a:r>
            <a:r>
              <a:rPr lang="en-US" sz="2000" dirty="0" err="1"/>
              <a:t>pectinati</a:t>
            </a:r>
            <a:r>
              <a:rPr lang="en-US" sz="2000" dirty="0"/>
              <a:t> (</a:t>
            </a:r>
            <a:r>
              <a:rPr lang="en-US" sz="2000" dirty="0" err="1"/>
              <a:t>pectinate</a:t>
            </a:r>
            <a:r>
              <a:rPr lang="en-US" sz="2000" dirty="0"/>
              <a:t> muscles), which fan out from the crista like the "teeth of a comb." </a:t>
            </a:r>
            <a:endParaRPr lang="en-US" sz="2000" dirty="0" smtClean="0"/>
          </a:p>
          <a:p>
            <a:pPr marL="0" indent="0">
              <a:buNone/>
            </a:pPr>
            <a:endParaRPr lang="en-US" sz="2000" dirty="0" smtClean="0"/>
          </a:p>
          <a:p>
            <a:r>
              <a:rPr lang="en-US" sz="2000" dirty="0" smtClean="0"/>
              <a:t>This </a:t>
            </a:r>
            <a:r>
              <a:rPr lang="en-US" sz="2000" dirty="0"/>
              <a:t>ridges are also found in the right auricle, which is an ear-like, conical, muscular pouch that externally overlaps the ascending aorta</a:t>
            </a:r>
          </a:p>
        </p:txBody>
      </p:sp>
    </p:spTree>
    <p:extLst>
      <p:ext uri="{BB962C8B-B14F-4D97-AF65-F5344CB8AC3E}">
        <p14:creationId xmlns:p14="http://schemas.microsoft.com/office/powerpoint/2010/main" val="1353953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758188" cy="714233"/>
          </a:xfrm>
        </p:spPr>
        <p:txBody>
          <a:bodyPr>
            <a:normAutofit/>
          </a:bodyPr>
          <a:lstStyle/>
          <a:p>
            <a:r>
              <a:rPr lang="en-US" sz="3200" dirty="0"/>
              <a:t>Triangle of </a:t>
            </a:r>
            <a:r>
              <a:rPr lang="en-US" sz="3200" dirty="0" err="1"/>
              <a:t>Kochs</a:t>
            </a:r>
            <a:endParaRPr lang="en-US" sz="3200" dirty="0"/>
          </a:p>
        </p:txBody>
      </p:sp>
      <p:sp>
        <p:nvSpPr>
          <p:cNvPr id="3" name="Content Placeholder 2"/>
          <p:cNvSpPr>
            <a:spLocks noGrp="1"/>
          </p:cNvSpPr>
          <p:nvPr>
            <p:ph idx="1"/>
          </p:nvPr>
        </p:nvSpPr>
        <p:spPr>
          <a:xfrm>
            <a:off x="581799" y="1573735"/>
            <a:ext cx="8596668" cy="3880773"/>
          </a:xfrm>
        </p:spPr>
        <p:txBody>
          <a:bodyPr>
            <a:normAutofit/>
          </a:bodyPr>
          <a:lstStyle/>
          <a:p>
            <a:r>
              <a:rPr lang="en-US" sz="2000" dirty="0" smtClean="0"/>
              <a:t>A triangular </a:t>
            </a:r>
            <a:r>
              <a:rPr lang="en-US" sz="2000" dirty="0"/>
              <a:t>zone (of Koch) is defined between the attachment of </a:t>
            </a:r>
            <a:r>
              <a:rPr lang="en-US" sz="2000" dirty="0" smtClean="0"/>
              <a:t>the</a:t>
            </a:r>
          </a:p>
          <a:p>
            <a:pPr marL="0" indent="0">
              <a:buNone/>
            </a:pPr>
            <a:r>
              <a:rPr lang="en-US" sz="2000" dirty="0"/>
              <a:t> </a:t>
            </a:r>
            <a:r>
              <a:rPr lang="en-US" sz="2000" dirty="0" smtClean="0"/>
              <a:t> 1) septal </a:t>
            </a:r>
            <a:r>
              <a:rPr lang="en-US" sz="2000" dirty="0"/>
              <a:t>leaflet of the tricuspid </a:t>
            </a:r>
            <a:r>
              <a:rPr lang="en-US" sz="2000" dirty="0" smtClean="0"/>
              <a:t>valve </a:t>
            </a:r>
          </a:p>
          <a:p>
            <a:pPr marL="0" indent="0">
              <a:buNone/>
            </a:pPr>
            <a:r>
              <a:rPr lang="en-US" sz="2000" dirty="0"/>
              <a:t> </a:t>
            </a:r>
            <a:r>
              <a:rPr lang="en-US" sz="2000" dirty="0" smtClean="0"/>
              <a:t> 2) </a:t>
            </a:r>
            <a:r>
              <a:rPr lang="en-US" sz="2000" dirty="0" err="1" smtClean="0"/>
              <a:t>Anteromedial</a:t>
            </a:r>
            <a:r>
              <a:rPr lang="en-US" sz="2000" dirty="0" smtClean="0"/>
              <a:t> </a:t>
            </a:r>
            <a:r>
              <a:rPr lang="en-US" sz="2000" dirty="0"/>
              <a:t>margin of the </a:t>
            </a:r>
            <a:r>
              <a:rPr lang="en-US" sz="2000" dirty="0" err="1"/>
              <a:t>ostium</a:t>
            </a:r>
            <a:r>
              <a:rPr lang="en-US" sz="2000" dirty="0"/>
              <a:t> of the coronary </a:t>
            </a:r>
            <a:r>
              <a:rPr lang="en-US" sz="2000" dirty="0" smtClean="0"/>
              <a:t>sinus</a:t>
            </a:r>
          </a:p>
          <a:p>
            <a:pPr marL="0" indent="0">
              <a:buNone/>
            </a:pPr>
            <a:r>
              <a:rPr lang="en-US" sz="2000" dirty="0"/>
              <a:t> </a:t>
            </a:r>
            <a:r>
              <a:rPr lang="en-US" sz="2000" dirty="0" smtClean="0"/>
              <a:t> 3) </a:t>
            </a:r>
            <a:r>
              <a:rPr lang="en-US" sz="2000" dirty="0"/>
              <a:t>P</a:t>
            </a:r>
            <a:r>
              <a:rPr lang="en-US" sz="2000" dirty="0" smtClean="0"/>
              <a:t>alpable </a:t>
            </a:r>
            <a:r>
              <a:rPr lang="en-US" sz="2000" dirty="0"/>
              <a:t>round, collagenous </a:t>
            </a:r>
            <a:r>
              <a:rPr lang="en-US" sz="2000" dirty="0" err="1" smtClean="0"/>
              <a:t>subendocardial</a:t>
            </a:r>
            <a:r>
              <a:rPr lang="en-US" sz="2000" dirty="0" smtClean="0"/>
              <a:t> </a:t>
            </a:r>
            <a:r>
              <a:rPr lang="en-US" sz="2000" dirty="0"/>
              <a:t>tendon of </a:t>
            </a:r>
            <a:r>
              <a:rPr lang="en-US" sz="2000" dirty="0" err="1" smtClean="0"/>
              <a:t>Todaro</a:t>
            </a:r>
            <a:r>
              <a:rPr lang="en-US" sz="2000" dirty="0" smtClean="0"/>
              <a:t>. </a:t>
            </a:r>
          </a:p>
          <a:p>
            <a:pPr marL="0" indent="0">
              <a:buNone/>
            </a:pPr>
            <a:endParaRPr lang="en-US" sz="2000" dirty="0" smtClean="0"/>
          </a:p>
          <a:p>
            <a:pPr marL="0" indent="0">
              <a:buNone/>
            </a:pPr>
            <a:endParaRPr lang="en-US" sz="2000" dirty="0" smtClean="0"/>
          </a:p>
          <a:p>
            <a:r>
              <a:rPr lang="en-US" sz="2000" dirty="0" smtClean="0"/>
              <a:t>Koch’s </a:t>
            </a:r>
            <a:r>
              <a:rPr lang="en-US" sz="2000" dirty="0"/>
              <a:t>triangle is a landmark of particular surgical importance, indicating the site of the </a:t>
            </a:r>
            <a:r>
              <a:rPr lang="en-US" sz="2000" dirty="0" err="1"/>
              <a:t>atrioventricular</a:t>
            </a:r>
            <a:r>
              <a:rPr lang="en-US" sz="2000" dirty="0"/>
              <a:t> node and its atrial connections</a:t>
            </a:r>
          </a:p>
        </p:txBody>
      </p:sp>
    </p:spTree>
    <p:extLst>
      <p:ext uri="{BB962C8B-B14F-4D97-AF65-F5344CB8AC3E}">
        <p14:creationId xmlns:p14="http://schemas.microsoft.com/office/powerpoint/2010/main" val="4242030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Triangle of </a:t>
            </a:r>
            <a:r>
              <a:rPr lang="en-US" sz="3200" dirty="0" err="1" smtClean="0"/>
              <a:t>Kochs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504" y="1555844"/>
            <a:ext cx="8330188" cy="5131558"/>
          </a:xfrm>
        </p:spPr>
      </p:pic>
    </p:spTree>
    <p:extLst>
      <p:ext uri="{BB962C8B-B14F-4D97-AF65-F5344CB8AC3E}">
        <p14:creationId xmlns:p14="http://schemas.microsoft.com/office/powerpoint/2010/main" val="153205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64" y="295702"/>
            <a:ext cx="8596668" cy="1320800"/>
          </a:xfrm>
        </p:spPr>
        <p:txBody>
          <a:bodyPr/>
          <a:lstStyle/>
          <a:p>
            <a:r>
              <a:rPr lang="en-US" dirty="0" smtClean="0"/>
              <a:t>Practical Importance</a:t>
            </a:r>
            <a:endParaRPr lang="en-US" dirty="0"/>
          </a:p>
        </p:txBody>
      </p:sp>
      <p:sp>
        <p:nvSpPr>
          <p:cNvPr id="3" name="Content Placeholder 2"/>
          <p:cNvSpPr>
            <a:spLocks noGrp="1"/>
          </p:cNvSpPr>
          <p:nvPr>
            <p:ph idx="1"/>
          </p:nvPr>
        </p:nvSpPr>
        <p:spPr>
          <a:xfrm>
            <a:off x="677334" y="1364777"/>
            <a:ext cx="8596668" cy="4676586"/>
          </a:xfrm>
        </p:spPr>
        <p:txBody>
          <a:bodyPr>
            <a:normAutofit/>
          </a:bodyPr>
          <a:lstStyle/>
          <a:p>
            <a:r>
              <a:rPr lang="en-US" sz="2000" dirty="0"/>
              <a:t>The right atrial free wall is paper-thin between </a:t>
            </a:r>
            <a:r>
              <a:rPr lang="en-US" sz="2000" dirty="0" err="1"/>
              <a:t>pectinate</a:t>
            </a:r>
            <a:r>
              <a:rPr lang="en-US" sz="2000" dirty="0"/>
              <a:t> muscles and therefore can be perforated easily by stiff catheters </a:t>
            </a:r>
            <a:r>
              <a:rPr lang="en-US" sz="2000" dirty="0" smtClean="0"/>
              <a:t>.</a:t>
            </a:r>
          </a:p>
          <a:p>
            <a:pPr marL="0" indent="0">
              <a:buNone/>
            </a:pPr>
            <a:endParaRPr lang="en-US" sz="2000" dirty="0" smtClean="0"/>
          </a:p>
          <a:p>
            <a:r>
              <a:rPr lang="en-US" sz="2000" dirty="0" smtClean="0"/>
              <a:t> </a:t>
            </a:r>
            <a:r>
              <a:rPr lang="en-US" sz="2000" dirty="0"/>
              <a:t>The atrial lead of a dual-chamber pacemaker is normally positioned within the </a:t>
            </a:r>
            <a:r>
              <a:rPr lang="en-US" sz="2000" dirty="0" err="1"/>
              <a:t>trabeculations</a:t>
            </a:r>
            <a:r>
              <a:rPr lang="en-US" sz="2000" dirty="0"/>
              <a:t> of the right atrial appendage. </a:t>
            </a:r>
            <a:endParaRPr lang="en-US" sz="2000" dirty="0" smtClean="0"/>
          </a:p>
          <a:p>
            <a:pPr marL="0" indent="0">
              <a:buNone/>
            </a:pPr>
            <a:endParaRPr lang="en-US" sz="2000" dirty="0" smtClean="0"/>
          </a:p>
          <a:p>
            <a:r>
              <a:rPr lang="en-US" sz="2000" dirty="0" smtClean="0"/>
              <a:t>The </a:t>
            </a:r>
            <a:r>
              <a:rPr lang="en-US" sz="2000" dirty="0" err="1"/>
              <a:t>cavotricuspid</a:t>
            </a:r>
            <a:r>
              <a:rPr lang="en-US" sz="2000" dirty="0"/>
              <a:t> isthmus, a frequent target of atrial flutter ablation, is a well-defined region of atrial tissue that is bordered by (1) the </a:t>
            </a:r>
            <a:r>
              <a:rPr lang="en-US" sz="2000" dirty="0" err="1" smtClean="0"/>
              <a:t>eustachian</a:t>
            </a:r>
            <a:r>
              <a:rPr lang="en-US" sz="2000" dirty="0" smtClean="0"/>
              <a:t> </a:t>
            </a:r>
            <a:r>
              <a:rPr lang="en-US" sz="2000" dirty="0"/>
              <a:t>ridge and valve posteriorly and (2) the tricuspid valve annulus </a:t>
            </a:r>
            <a:r>
              <a:rPr lang="en-US" sz="2000" dirty="0" smtClean="0"/>
              <a:t>anteriorly.</a:t>
            </a:r>
            <a:endParaRPr lang="en-US" sz="2000" dirty="0"/>
          </a:p>
        </p:txBody>
      </p:sp>
    </p:spTree>
    <p:extLst>
      <p:ext uri="{BB962C8B-B14F-4D97-AF65-F5344CB8AC3E}">
        <p14:creationId xmlns:p14="http://schemas.microsoft.com/office/powerpoint/2010/main" val="1751532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81" y="172872"/>
            <a:ext cx="4863657" cy="659642"/>
          </a:xfrm>
        </p:spPr>
        <p:txBody>
          <a:bodyPr/>
          <a:lstStyle/>
          <a:p>
            <a:r>
              <a:rPr lang="en-US" dirty="0" err="1" smtClean="0"/>
              <a:t>Cavo</a:t>
            </a:r>
            <a:r>
              <a:rPr lang="en-US" dirty="0" smtClean="0"/>
              <a:t> </a:t>
            </a:r>
            <a:r>
              <a:rPr lang="en-US" dirty="0" err="1" smtClean="0"/>
              <a:t>Triscupid</a:t>
            </a:r>
            <a:r>
              <a:rPr lang="en-US" dirty="0" smtClean="0"/>
              <a:t> isthmus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9301" y="1433015"/>
            <a:ext cx="5540992" cy="4817659"/>
          </a:xfrm>
        </p:spPr>
      </p:pic>
    </p:spTree>
    <p:extLst>
      <p:ext uri="{BB962C8B-B14F-4D97-AF65-F5344CB8AC3E}">
        <p14:creationId xmlns:p14="http://schemas.microsoft.com/office/powerpoint/2010/main" val="170679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5588" y="696036"/>
            <a:ext cx="5813945" cy="5513695"/>
          </a:xfrm>
        </p:spPr>
      </p:pic>
      <p:sp>
        <p:nvSpPr>
          <p:cNvPr id="4" name="Text Placeholder 3"/>
          <p:cNvSpPr>
            <a:spLocks noGrp="1"/>
          </p:cNvSpPr>
          <p:nvPr>
            <p:ph type="body" sz="half" idx="2"/>
          </p:nvPr>
        </p:nvSpPr>
        <p:spPr>
          <a:xfrm>
            <a:off x="839789" y="1009935"/>
            <a:ext cx="2585800" cy="4859054"/>
          </a:xfrm>
        </p:spPr>
        <p:txBody>
          <a:bodyPr>
            <a:normAutofit/>
          </a:bodyPr>
          <a:lstStyle/>
          <a:p>
            <a:r>
              <a:rPr lang="en-US" sz="2000" dirty="0" smtClean="0"/>
              <a:t>The First depicted drawings of  four chamber Heart  by </a:t>
            </a:r>
            <a:r>
              <a:rPr lang="en-US" sz="2000" b="1" dirty="0" smtClean="0"/>
              <a:t>Leonardo da Vinci </a:t>
            </a:r>
            <a:r>
              <a:rPr lang="en-US" sz="2000" dirty="0" smtClean="0"/>
              <a:t>about 400 years ago</a:t>
            </a:r>
            <a:endParaRPr lang="en-US" sz="2000" dirty="0"/>
          </a:p>
        </p:txBody>
      </p:sp>
    </p:spTree>
    <p:extLst>
      <p:ext uri="{BB962C8B-B14F-4D97-AF65-F5344CB8AC3E}">
        <p14:creationId xmlns:p14="http://schemas.microsoft.com/office/powerpoint/2010/main" val="2938479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Inferior vena </a:t>
            </a:r>
            <a:r>
              <a:rPr lang="en-US" sz="2000" dirty="0" err="1"/>
              <a:t>caval</a:t>
            </a:r>
            <a:r>
              <a:rPr lang="en-US" sz="2000" dirty="0"/>
              <a:t> blood flow is directed by </a:t>
            </a:r>
            <a:r>
              <a:rPr lang="en-US" sz="2000" dirty="0" smtClean="0"/>
              <a:t>the </a:t>
            </a:r>
            <a:r>
              <a:rPr lang="en-US" sz="2000" dirty="0" err="1" smtClean="0"/>
              <a:t>eustachian</a:t>
            </a:r>
            <a:r>
              <a:rPr lang="en-US" sz="2000" dirty="0" smtClean="0"/>
              <a:t> </a:t>
            </a:r>
            <a:r>
              <a:rPr lang="en-US" sz="2000" dirty="0"/>
              <a:t>valve toward </a:t>
            </a:r>
            <a:r>
              <a:rPr lang="en-US" sz="2000" b="1" dirty="0"/>
              <a:t>the foramen </a:t>
            </a:r>
            <a:r>
              <a:rPr lang="en-US" sz="2000" b="1" dirty="0" err="1"/>
              <a:t>ovale</a:t>
            </a:r>
            <a:r>
              <a:rPr lang="en-US" sz="2000" dirty="0"/>
              <a:t>, and superior vena </a:t>
            </a:r>
            <a:r>
              <a:rPr lang="en-US" sz="2000" dirty="0" err="1"/>
              <a:t>caval</a:t>
            </a:r>
            <a:r>
              <a:rPr lang="en-US" sz="2000" dirty="0"/>
              <a:t> blood is directed </a:t>
            </a:r>
            <a:r>
              <a:rPr lang="en-US" sz="2000" b="1" dirty="0"/>
              <a:t>toward the tricuspid </a:t>
            </a:r>
            <a:r>
              <a:rPr lang="en-US" sz="2000" b="1" dirty="0" smtClean="0"/>
              <a:t>valve.</a:t>
            </a:r>
          </a:p>
          <a:p>
            <a:pPr marL="0" indent="0">
              <a:buNone/>
            </a:pPr>
            <a:endParaRPr lang="en-US" sz="2000" dirty="0" smtClean="0"/>
          </a:p>
          <a:p>
            <a:r>
              <a:rPr lang="en-US" sz="2000" dirty="0" smtClean="0"/>
              <a:t>Thus </a:t>
            </a:r>
            <a:r>
              <a:rPr lang="en-US" sz="2000" dirty="0" err="1" smtClean="0"/>
              <a:t>transseptal</a:t>
            </a:r>
            <a:r>
              <a:rPr lang="en-US" sz="2000" dirty="0" smtClean="0"/>
              <a:t> </a:t>
            </a:r>
            <a:r>
              <a:rPr lang="en-US" sz="2000" dirty="0"/>
              <a:t>cardiac catheterization is more </a:t>
            </a:r>
            <a:r>
              <a:rPr lang="en-US" sz="2000" dirty="0" smtClean="0"/>
              <a:t>easily done via </a:t>
            </a:r>
            <a:r>
              <a:rPr lang="en-US" sz="2000" dirty="0"/>
              <a:t>the </a:t>
            </a:r>
            <a:r>
              <a:rPr lang="en-US" sz="2000" b="1" dirty="0"/>
              <a:t>inferior vena cava</a:t>
            </a:r>
            <a:r>
              <a:rPr lang="en-US" sz="2000" dirty="0"/>
              <a:t>, whereas instrumentation of the right ventricular apex (</a:t>
            </a:r>
            <a:r>
              <a:rPr lang="en-US" sz="2000" dirty="0" err="1"/>
              <a:t>eg</a:t>
            </a:r>
            <a:r>
              <a:rPr lang="en-US" sz="2000" dirty="0"/>
              <a:t>, </a:t>
            </a:r>
            <a:r>
              <a:rPr lang="en-US" sz="2000" dirty="0" err="1"/>
              <a:t>endomyocardial</a:t>
            </a:r>
            <a:r>
              <a:rPr lang="en-US" sz="2000" dirty="0"/>
              <a:t> biopsy or placement of a lead) is more easily </a:t>
            </a:r>
            <a:r>
              <a:rPr lang="en-US" sz="2000" dirty="0" smtClean="0"/>
              <a:t>done </a:t>
            </a:r>
            <a:r>
              <a:rPr lang="en-US" sz="2000" dirty="0"/>
              <a:t>via the </a:t>
            </a:r>
            <a:r>
              <a:rPr lang="en-US" sz="2000" b="1" dirty="0"/>
              <a:t>superior vena </a:t>
            </a:r>
            <a:r>
              <a:rPr lang="en-US" sz="2000" b="1" dirty="0" smtClean="0"/>
              <a:t>cava.</a:t>
            </a:r>
            <a:endParaRPr lang="en-US" sz="2000" b="1" dirty="0"/>
          </a:p>
        </p:txBody>
      </p:sp>
    </p:spTree>
    <p:extLst>
      <p:ext uri="{BB962C8B-B14F-4D97-AF65-F5344CB8AC3E}">
        <p14:creationId xmlns:p14="http://schemas.microsoft.com/office/powerpoint/2010/main" val="973516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959" t="4185" r="5190" b="12995"/>
          <a:stretch/>
        </p:blipFill>
        <p:spPr>
          <a:xfrm>
            <a:off x="1572850" y="672520"/>
            <a:ext cx="6924061" cy="5186150"/>
          </a:xfrm>
        </p:spPr>
      </p:pic>
    </p:spTree>
    <p:extLst>
      <p:ext uri="{BB962C8B-B14F-4D97-AF65-F5344CB8AC3E}">
        <p14:creationId xmlns:p14="http://schemas.microsoft.com/office/powerpoint/2010/main" val="3065763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solidFill>
                  <a:schemeClr val="tx1"/>
                </a:solidFill>
              </a:rPr>
              <a:t>1)Crista </a:t>
            </a:r>
            <a:r>
              <a:rPr lang="en-US" sz="2000" dirty="0" err="1">
                <a:solidFill>
                  <a:schemeClr val="tx1"/>
                </a:solidFill>
              </a:rPr>
              <a:t>terminalis</a:t>
            </a:r>
            <a:r>
              <a:rPr lang="en-US" sz="2000" dirty="0">
                <a:solidFill>
                  <a:schemeClr val="tx1"/>
                </a:solidFill>
              </a:rPr>
              <a:t> and </a:t>
            </a:r>
            <a:r>
              <a:rPr lang="en-US" sz="2000" dirty="0" err="1">
                <a:solidFill>
                  <a:schemeClr val="tx1"/>
                </a:solidFill>
              </a:rPr>
              <a:t>pectinate</a:t>
            </a:r>
            <a:r>
              <a:rPr lang="en-US" sz="2000" dirty="0">
                <a:solidFill>
                  <a:schemeClr val="tx1"/>
                </a:solidFill>
              </a:rPr>
              <a:t> </a:t>
            </a:r>
            <a:r>
              <a:rPr lang="en-US" sz="2000" dirty="0" smtClean="0">
                <a:solidFill>
                  <a:schemeClr val="tx1"/>
                </a:solidFill>
              </a:rPr>
              <a:t>muscles ,the </a:t>
            </a:r>
            <a:r>
              <a:rPr lang="en-US" sz="2000" dirty="0">
                <a:solidFill>
                  <a:schemeClr val="tx1"/>
                </a:solidFill>
              </a:rPr>
              <a:t>paper-thin right atrial free wall between </a:t>
            </a:r>
            <a:r>
              <a:rPr lang="en-US" sz="2000" dirty="0" err="1">
                <a:solidFill>
                  <a:schemeClr val="tx1"/>
                </a:solidFill>
              </a:rPr>
              <a:t>pectinate</a:t>
            </a:r>
            <a:r>
              <a:rPr lang="en-US" sz="2000" dirty="0">
                <a:solidFill>
                  <a:schemeClr val="tx1"/>
                </a:solidFill>
              </a:rPr>
              <a:t> </a:t>
            </a:r>
            <a:r>
              <a:rPr lang="en-US" sz="2000" dirty="0" smtClean="0">
                <a:solidFill>
                  <a:schemeClr val="tx1"/>
                </a:solidFill>
              </a:rPr>
              <a:t>muscles and crista </a:t>
            </a:r>
            <a:r>
              <a:rPr lang="en-US" sz="2000" dirty="0" err="1" smtClean="0">
                <a:solidFill>
                  <a:schemeClr val="tx1"/>
                </a:solidFill>
              </a:rPr>
              <a:t>terminalis</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2</a:t>
            </a:r>
            <a:r>
              <a:rPr lang="en-US" sz="2000" dirty="0" smtClean="0">
                <a:solidFill>
                  <a:schemeClr val="tx1"/>
                </a:solidFill>
              </a:rPr>
              <a:t>The </a:t>
            </a:r>
            <a:r>
              <a:rPr lang="en-US" sz="2000" dirty="0" err="1">
                <a:solidFill>
                  <a:schemeClr val="tx1"/>
                </a:solidFill>
              </a:rPr>
              <a:t>cavotricuspid</a:t>
            </a:r>
            <a:r>
              <a:rPr lang="en-US" sz="2000" dirty="0">
                <a:solidFill>
                  <a:schemeClr val="tx1"/>
                </a:solidFill>
              </a:rPr>
              <a:t> isthmus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2264" y="1856096"/>
            <a:ext cx="4299044" cy="4464884"/>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45456" y="1930400"/>
            <a:ext cx="3551159" cy="4390580"/>
          </a:xfrm>
        </p:spPr>
      </p:pic>
    </p:spTree>
    <p:extLst>
      <p:ext uri="{BB962C8B-B14F-4D97-AF65-F5344CB8AC3E}">
        <p14:creationId xmlns:p14="http://schemas.microsoft.com/office/powerpoint/2010/main" val="1854146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088642" cy="863174"/>
          </a:xfrm>
        </p:spPr>
        <p:txBody>
          <a:bodyPr/>
          <a:lstStyle/>
          <a:p>
            <a:r>
              <a:rPr lang="en-US" dirty="0" smtClean="0"/>
              <a:t>Left Atrium</a:t>
            </a:r>
            <a:endParaRPr lang="en-US" dirty="0"/>
          </a:p>
        </p:txBody>
      </p:sp>
      <p:sp>
        <p:nvSpPr>
          <p:cNvPr id="3" name="Content Placeholder 2"/>
          <p:cNvSpPr>
            <a:spLocks noGrp="1"/>
          </p:cNvSpPr>
          <p:nvPr>
            <p:ph idx="1"/>
          </p:nvPr>
        </p:nvSpPr>
        <p:spPr>
          <a:xfrm>
            <a:off x="688074" y="1542199"/>
            <a:ext cx="10515600" cy="4948663"/>
          </a:xfrm>
        </p:spPr>
        <p:txBody>
          <a:bodyPr>
            <a:normAutofit/>
          </a:bodyPr>
          <a:lstStyle/>
          <a:p>
            <a:r>
              <a:rPr lang="en-US" sz="2000" dirty="0" smtClean="0"/>
              <a:t>Smaller in Volume compared to right atrium, it has thicker walls</a:t>
            </a:r>
          </a:p>
          <a:p>
            <a:endParaRPr lang="en-US" sz="2000" dirty="0"/>
          </a:p>
          <a:p>
            <a:r>
              <a:rPr lang="en-US" sz="2000" dirty="0"/>
              <a:t>The posterior half, or inflow portion, receives the four pulmonary </a:t>
            </a:r>
            <a:r>
              <a:rPr lang="en-US" sz="2000" dirty="0" smtClean="0"/>
              <a:t>veins.</a:t>
            </a:r>
          </a:p>
          <a:p>
            <a:pPr marL="0" indent="0">
              <a:buNone/>
            </a:pPr>
            <a:endParaRPr lang="en-US" sz="2000" dirty="0" smtClean="0"/>
          </a:p>
          <a:p>
            <a:r>
              <a:rPr lang="en-US" sz="2000" dirty="0" smtClean="0"/>
              <a:t> </a:t>
            </a:r>
            <a:r>
              <a:rPr lang="en-US" sz="2000" dirty="0"/>
              <a:t>The anterior half is continuous with the left auricle. It contains </a:t>
            </a:r>
            <a:r>
              <a:rPr lang="en-US" sz="2000" dirty="0" err="1"/>
              <a:t>musculi</a:t>
            </a:r>
            <a:r>
              <a:rPr lang="en-US" sz="2000" dirty="0"/>
              <a:t> </a:t>
            </a:r>
            <a:r>
              <a:rPr lang="en-US" sz="2000" dirty="0" err="1"/>
              <a:t>pectinati</a:t>
            </a:r>
            <a:r>
              <a:rPr lang="en-US" sz="2000" dirty="0"/>
              <a:t> and derives from the </a:t>
            </a:r>
            <a:r>
              <a:rPr lang="en-US" sz="2000" dirty="0" smtClean="0"/>
              <a:t>embryonic </a:t>
            </a:r>
            <a:r>
              <a:rPr lang="en-US" sz="2000" dirty="0"/>
              <a:t>primitive atrium. </a:t>
            </a:r>
            <a:endParaRPr lang="en-US" sz="2000" dirty="0" smtClean="0"/>
          </a:p>
          <a:p>
            <a:endParaRPr lang="en-US" sz="2000" dirty="0"/>
          </a:p>
          <a:p>
            <a:r>
              <a:rPr lang="en-US" sz="2000" dirty="0" smtClean="0"/>
              <a:t>Unlike </a:t>
            </a:r>
            <a:r>
              <a:rPr lang="en-US" sz="2000" dirty="0"/>
              <a:t>the crista </a:t>
            </a:r>
            <a:r>
              <a:rPr lang="en-US" sz="2000" dirty="0" err="1"/>
              <a:t>terminalis</a:t>
            </a:r>
            <a:r>
              <a:rPr lang="en-US" sz="2000" dirty="0"/>
              <a:t> in the right atrium, no distinct structure separates the two components of the left atrium. </a:t>
            </a:r>
          </a:p>
        </p:txBody>
      </p:sp>
    </p:spTree>
    <p:extLst>
      <p:ext uri="{BB962C8B-B14F-4D97-AF65-F5344CB8AC3E}">
        <p14:creationId xmlns:p14="http://schemas.microsoft.com/office/powerpoint/2010/main" val="142502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86" y="445827"/>
            <a:ext cx="4890953" cy="509516"/>
          </a:xfrm>
        </p:spPr>
        <p:txBody>
          <a:bodyPr>
            <a:noAutofit/>
          </a:bodyPr>
          <a:lstStyle/>
          <a:p>
            <a:r>
              <a:rPr lang="en-US" sz="2800" dirty="0" smtClean="0"/>
              <a:t>Left atrium and its relations</a:t>
            </a:r>
            <a:endParaRPr lang="en-US" sz="28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0285" y="1787857"/>
            <a:ext cx="4890953" cy="4476465"/>
          </a:xfrm>
        </p:spPr>
      </p:pic>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19315"/>
          <a:stretch/>
        </p:blipFill>
        <p:spPr>
          <a:xfrm>
            <a:off x="6073254" y="1787857"/>
            <a:ext cx="5377219" cy="4121623"/>
          </a:xfrm>
        </p:spPr>
      </p:pic>
    </p:spTree>
    <p:extLst>
      <p:ext uri="{BB962C8B-B14F-4D97-AF65-F5344CB8AC3E}">
        <p14:creationId xmlns:p14="http://schemas.microsoft.com/office/powerpoint/2010/main" val="314042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7"/>
            <a:ext cx="10515600" cy="1325563"/>
          </a:xfrm>
        </p:spPr>
        <p:txBody>
          <a:bodyPr/>
          <a:lstStyle/>
          <a:p>
            <a:r>
              <a:rPr lang="en-US" dirty="0" smtClean="0"/>
              <a:t>Practical Importance</a:t>
            </a:r>
            <a:endParaRPr lang="en-US" dirty="0"/>
          </a:p>
        </p:txBody>
      </p:sp>
      <p:sp>
        <p:nvSpPr>
          <p:cNvPr id="3" name="Content Placeholder 2"/>
          <p:cNvSpPr>
            <a:spLocks noGrp="1"/>
          </p:cNvSpPr>
          <p:nvPr>
            <p:ph idx="1"/>
          </p:nvPr>
        </p:nvSpPr>
        <p:spPr>
          <a:xfrm>
            <a:off x="428766" y="1325562"/>
            <a:ext cx="10515600" cy="5016903"/>
          </a:xfrm>
        </p:spPr>
        <p:txBody>
          <a:bodyPr>
            <a:normAutofit/>
          </a:bodyPr>
          <a:lstStyle/>
          <a:p>
            <a:r>
              <a:rPr lang="en-US" sz="2000" dirty="0" smtClean="0"/>
              <a:t>Left </a:t>
            </a:r>
            <a:r>
              <a:rPr lang="en-US" sz="2000" dirty="0"/>
              <a:t>atrial muscle extends some distance within the </a:t>
            </a:r>
            <a:r>
              <a:rPr lang="en-US" sz="2000" dirty="0" smtClean="0"/>
              <a:t>pulmonary </a:t>
            </a:r>
            <a:r>
              <a:rPr lang="en-US" sz="2000" dirty="0"/>
              <a:t>veins. The resultant cuff of muscle acts as a sphincter during atrial systole </a:t>
            </a:r>
            <a:r>
              <a:rPr lang="en-US" sz="2000" dirty="0" smtClean="0"/>
              <a:t>.</a:t>
            </a:r>
          </a:p>
          <a:p>
            <a:pPr marL="0" indent="0">
              <a:buNone/>
            </a:pPr>
            <a:endParaRPr lang="en-US" sz="2000" dirty="0" smtClean="0"/>
          </a:p>
          <a:p>
            <a:r>
              <a:rPr lang="en-US" sz="2000" dirty="0" smtClean="0"/>
              <a:t>This also can </a:t>
            </a:r>
            <a:r>
              <a:rPr lang="en-US" sz="2000" dirty="0"/>
              <a:t>be the source of focal atrial </a:t>
            </a:r>
            <a:r>
              <a:rPr lang="en-US" sz="2000" dirty="0" smtClean="0"/>
              <a:t>fibrillation.</a:t>
            </a:r>
          </a:p>
          <a:p>
            <a:pPr marL="0" indent="0">
              <a:buNone/>
            </a:pPr>
            <a:endParaRPr lang="en-US" sz="2000" dirty="0" smtClean="0"/>
          </a:p>
          <a:p>
            <a:r>
              <a:rPr lang="en-US" sz="2000" dirty="0" smtClean="0"/>
              <a:t> The </a:t>
            </a:r>
            <a:r>
              <a:rPr lang="en-US" sz="2000" dirty="0"/>
              <a:t>atrial appendage arises </a:t>
            </a:r>
            <a:r>
              <a:rPr lang="en-US" sz="2000" dirty="0" err="1"/>
              <a:t>anterolaterally</a:t>
            </a:r>
            <a:r>
              <a:rPr lang="en-US" sz="2000" dirty="0"/>
              <a:t> and lies in the left AV groove atop the proximal portion of the </a:t>
            </a:r>
            <a:r>
              <a:rPr lang="en-US" sz="2000" dirty="0" smtClean="0"/>
              <a:t>LCX 	and</a:t>
            </a:r>
            <a:r>
              <a:rPr lang="en-US" sz="2000" dirty="0"/>
              <a:t>, in </a:t>
            </a:r>
            <a:r>
              <a:rPr lang="en-US" sz="2000" dirty="0" smtClean="0"/>
              <a:t>some, </a:t>
            </a:r>
            <a:r>
              <a:rPr lang="en-US" sz="2000" dirty="0"/>
              <a:t>the left main coronary </a:t>
            </a:r>
            <a:r>
              <a:rPr lang="en-US" sz="2000" dirty="0" smtClean="0"/>
              <a:t>artery.</a:t>
            </a:r>
          </a:p>
          <a:p>
            <a:pPr marL="0" indent="0">
              <a:buNone/>
            </a:pPr>
            <a:endParaRPr lang="en-US" sz="2000" dirty="0" smtClean="0"/>
          </a:p>
          <a:p>
            <a:r>
              <a:rPr lang="en-US" sz="2000" dirty="0" smtClean="0"/>
              <a:t>The </a:t>
            </a:r>
            <a:r>
              <a:rPr lang="en-US" sz="2000" dirty="0"/>
              <a:t>left atrial appendage (LAA) is usually </a:t>
            </a:r>
            <a:r>
              <a:rPr lang="en-US" sz="2000" dirty="0" err="1"/>
              <a:t>multilobed</a:t>
            </a:r>
            <a:r>
              <a:rPr lang="en-US" sz="2000" dirty="0"/>
              <a:t> </a:t>
            </a:r>
            <a:r>
              <a:rPr lang="en-US" sz="2000" dirty="0" smtClean="0"/>
              <a:t> </a:t>
            </a:r>
            <a:r>
              <a:rPr lang="en-US" sz="2000" dirty="0"/>
              <a:t>and narrower than its right </a:t>
            </a:r>
            <a:r>
              <a:rPr lang="en-US" sz="2000" dirty="0" smtClean="0"/>
              <a:t>atrial, </a:t>
            </a:r>
            <a:r>
              <a:rPr lang="en-US" sz="2000" dirty="0"/>
              <a:t>and it </a:t>
            </a:r>
            <a:r>
              <a:rPr lang="en-US" sz="2000" dirty="0" smtClean="0"/>
              <a:t>exhibits </a:t>
            </a:r>
            <a:r>
              <a:rPr lang="en-US" sz="2000" dirty="0"/>
              <a:t>more variability in </a:t>
            </a:r>
            <a:r>
              <a:rPr lang="en-US" sz="2000" dirty="0" smtClean="0"/>
              <a:t>shape.</a:t>
            </a:r>
          </a:p>
          <a:p>
            <a:endParaRPr lang="en-US" sz="2000" dirty="0"/>
          </a:p>
        </p:txBody>
      </p:sp>
    </p:spTree>
    <p:extLst>
      <p:ext uri="{BB962C8B-B14F-4D97-AF65-F5344CB8AC3E}">
        <p14:creationId xmlns:p14="http://schemas.microsoft.com/office/powerpoint/2010/main" val="4008142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900753"/>
            <a:ext cx="10712356" cy="5590110"/>
          </a:xfrm>
        </p:spPr>
        <p:txBody>
          <a:bodyPr>
            <a:normAutofit/>
          </a:bodyPr>
          <a:lstStyle/>
          <a:p>
            <a:r>
              <a:rPr lang="en-US" dirty="0"/>
              <a:t> </a:t>
            </a:r>
            <a:r>
              <a:rPr lang="en-US" sz="2000" dirty="0"/>
              <a:t>Four basic morphologic patterns of LAA have been </a:t>
            </a:r>
            <a:r>
              <a:rPr lang="en-US" sz="2000" dirty="0" smtClean="0"/>
              <a:t>described:</a:t>
            </a:r>
          </a:p>
          <a:p>
            <a:pPr marL="0" indent="0">
              <a:buNone/>
            </a:pPr>
            <a:r>
              <a:rPr lang="en-US" sz="2000" dirty="0"/>
              <a:t> </a:t>
            </a:r>
            <a:r>
              <a:rPr lang="en-US" sz="2000" dirty="0" smtClean="0"/>
              <a:t> 1) </a:t>
            </a:r>
            <a:r>
              <a:rPr lang="en-US" sz="2000" dirty="0"/>
              <a:t>chicken wing- </a:t>
            </a:r>
            <a:r>
              <a:rPr lang="en-US" sz="2000" dirty="0" err="1"/>
              <a:t>Approx</a:t>
            </a:r>
            <a:r>
              <a:rPr lang="en-US" sz="2000" dirty="0"/>
              <a:t> 54% of the </a:t>
            </a:r>
            <a:r>
              <a:rPr lang="en-US" sz="2000" dirty="0" smtClean="0"/>
              <a:t>population</a:t>
            </a:r>
          </a:p>
          <a:p>
            <a:pPr marL="0" indent="0">
              <a:buNone/>
            </a:pPr>
            <a:r>
              <a:rPr lang="en-US" sz="2000" dirty="0"/>
              <a:t> </a:t>
            </a:r>
            <a:r>
              <a:rPr lang="en-US" sz="2000" dirty="0" smtClean="0"/>
              <a:t> 2) </a:t>
            </a:r>
            <a:r>
              <a:rPr lang="en-US" sz="2000" dirty="0" smtClean="0"/>
              <a:t>windsock  - </a:t>
            </a:r>
            <a:r>
              <a:rPr lang="en-US" sz="2000" dirty="0" err="1" smtClean="0"/>
              <a:t>Approx</a:t>
            </a:r>
            <a:r>
              <a:rPr lang="en-US" sz="2000" dirty="0" smtClean="0"/>
              <a:t> 23% of the population</a:t>
            </a:r>
          </a:p>
          <a:p>
            <a:pPr marL="0" indent="0">
              <a:buNone/>
            </a:pPr>
            <a:r>
              <a:rPr lang="en-US" sz="2000" dirty="0" smtClean="0"/>
              <a:t>  3) cactus</a:t>
            </a:r>
            <a:endParaRPr lang="en-US" sz="2000" dirty="0" smtClean="0"/>
          </a:p>
          <a:p>
            <a:pPr marL="0" indent="0">
              <a:buNone/>
            </a:pPr>
            <a:r>
              <a:rPr lang="en-US" sz="2000" dirty="0"/>
              <a:t> </a:t>
            </a:r>
            <a:r>
              <a:rPr lang="en-US" sz="2000" dirty="0" smtClean="0"/>
              <a:t> </a:t>
            </a:r>
            <a:r>
              <a:rPr lang="en-US" sz="2000" dirty="0" smtClean="0"/>
              <a:t>4) cauliflower </a:t>
            </a:r>
            <a:endParaRPr lang="en-US" sz="2000" dirty="0" smtClean="0"/>
          </a:p>
          <a:p>
            <a:pPr marL="0" indent="0">
              <a:buNone/>
            </a:pPr>
            <a:r>
              <a:rPr lang="en-US" sz="2000" dirty="0"/>
              <a:t> </a:t>
            </a:r>
            <a:r>
              <a:rPr lang="en-US" sz="2000" dirty="0" smtClean="0"/>
              <a:t> </a:t>
            </a:r>
          </a:p>
          <a:p>
            <a:r>
              <a:rPr lang="en-US" sz="2000" dirty="0"/>
              <a:t>T</a:t>
            </a:r>
            <a:r>
              <a:rPr lang="en-US" sz="2000" dirty="0" smtClean="0"/>
              <a:t>he </a:t>
            </a:r>
            <a:r>
              <a:rPr lang="en-US" sz="2000" dirty="0"/>
              <a:t>chicken wing variety showing less likelihood of embolic </a:t>
            </a:r>
            <a:r>
              <a:rPr lang="en-US" sz="2000" dirty="0" smtClean="0"/>
              <a:t>events due to its shape.</a:t>
            </a:r>
          </a:p>
          <a:p>
            <a:pPr marL="0" indent="0">
              <a:buNone/>
            </a:pPr>
            <a:endParaRPr lang="en-US" sz="2000" dirty="0"/>
          </a:p>
          <a:p>
            <a:r>
              <a:rPr lang="en-US" sz="2000" dirty="0" smtClean="0"/>
              <a:t>The use </a:t>
            </a:r>
            <a:r>
              <a:rPr lang="en-US" sz="2000" dirty="0"/>
              <a:t>of </a:t>
            </a:r>
            <a:r>
              <a:rPr lang="en-US" sz="2000" dirty="0" err="1"/>
              <a:t>transesophageal</a:t>
            </a:r>
            <a:r>
              <a:rPr lang="en-US" sz="2000" dirty="0"/>
              <a:t> echocardiography </a:t>
            </a:r>
            <a:r>
              <a:rPr lang="en-US" sz="2000" dirty="0" smtClean="0"/>
              <a:t>and </a:t>
            </a:r>
            <a:r>
              <a:rPr lang="en-US" sz="2000" dirty="0"/>
              <a:t>percutaneous balloon </a:t>
            </a:r>
            <a:r>
              <a:rPr lang="en-US" sz="2000" dirty="0" err="1"/>
              <a:t>valvuloplasty</a:t>
            </a:r>
            <a:r>
              <a:rPr lang="en-US" sz="2000" dirty="0"/>
              <a:t> </a:t>
            </a:r>
            <a:r>
              <a:rPr lang="en-US" sz="2000" dirty="0" smtClean="0"/>
              <a:t>procedures, the </a:t>
            </a:r>
            <a:r>
              <a:rPr lang="en-US" sz="2000" dirty="0"/>
              <a:t>variations in normal left atrial appendage </a:t>
            </a:r>
            <a:r>
              <a:rPr lang="en-US" sz="2000" dirty="0" smtClean="0"/>
              <a:t>morphology is important. </a:t>
            </a:r>
            <a:endParaRPr lang="en-US" sz="2000" dirty="0"/>
          </a:p>
        </p:txBody>
      </p:sp>
    </p:spTree>
    <p:extLst>
      <p:ext uri="{BB962C8B-B14F-4D97-AF65-F5344CB8AC3E}">
        <p14:creationId xmlns:p14="http://schemas.microsoft.com/office/powerpoint/2010/main" val="2763172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77" y="2047164"/>
            <a:ext cx="3932237" cy="1119116"/>
          </a:xfrm>
        </p:spPr>
        <p:txBody>
          <a:bodyPr>
            <a:normAutofit/>
          </a:bodyPr>
          <a:lstStyle/>
          <a:p>
            <a:r>
              <a:rPr lang="en-US" sz="2800" dirty="0" smtClean="0"/>
              <a:t>Types of Left atrial appendages</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113" y="423082"/>
            <a:ext cx="6896811" cy="5636524"/>
          </a:xfrm>
        </p:spPr>
      </p:pic>
    </p:spTree>
    <p:extLst>
      <p:ext uri="{BB962C8B-B14F-4D97-AF65-F5344CB8AC3E}">
        <p14:creationId xmlns:p14="http://schemas.microsoft.com/office/powerpoint/2010/main" val="1646175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8490"/>
            <a:ext cx="10515600" cy="6141492"/>
          </a:xfrm>
        </p:spPr>
        <p:txBody>
          <a:bodyPr>
            <a:normAutofit lnSpcReduction="10000"/>
          </a:bodyPr>
          <a:lstStyle/>
          <a:p>
            <a:endParaRPr lang="en-US" dirty="0" smtClean="0"/>
          </a:p>
          <a:p>
            <a:r>
              <a:rPr lang="en-US" sz="2000" dirty="0" smtClean="0"/>
              <a:t>The </a:t>
            </a:r>
            <a:r>
              <a:rPr lang="en-US" sz="2000" dirty="0"/>
              <a:t>esophagus and descending thoracic aorta are in contact with the posterior left atrial wall  </a:t>
            </a:r>
            <a:r>
              <a:rPr lang="en-US" sz="2000" dirty="0" smtClean="0"/>
              <a:t>and malignancies can compress infiltrate the left atrium.</a:t>
            </a:r>
          </a:p>
          <a:p>
            <a:pPr marL="0" indent="0">
              <a:buNone/>
            </a:pPr>
            <a:endParaRPr lang="en-US" sz="2000" dirty="0" smtClean="0"/>
          </a:p>
          <a:p>
            <a:pPr marL="0" indent="0">
              <a:buNone/>
            </a:pPr>
            <a:endParaRPr lang="en-US" sz="2000" dirty="0" smtClean="0"/>
          </a:p>
          <a:p>
            <a:r>
              <a:rPr lang="en-US" sz="2000" dirty="0" smtClean="0"/>
              <a:t> </a:t>
            </a:r>
            <a:r>
              <a:rPr lang="en-US" sz="2000" dirty="0"/>
              <a:t>The </a:t>
            </a:r>
            <a:r>
              <a:rPr lang="en-US" sz="2000" dirty="0" smtClean="0"/>
              <a:t>increase </a:t>
            </a:r>
            <a:r>
              <a:rPr lang="en-US" sz="2000" dirty="0"/>
              <a:t>in the incidence of atrial fibrillation from the </a:t>
            </a:r>
            <a:r>
              <a:rPr lang="en-US" sz="2000" dirty="0" smtClean="0"/>
              <a:t>4</a:t>
            </a:r>
            <a:r>
              <a:rPr lang="en-US" sz="2000" baseline="30000" dirty="0" smtClean="0"/>
              <a:t>th</a:t>
            </a:r>
            <a:r>
              <a:rPr lang="en-US" sz="2000" dirty="0" smtClean="0"/>
              <a:t> -9</a:t>
            </a:r>
            <a:r>
              <a:rPr lang="en-US" sz="2000" baseline="30000" dirty="0" smtClean="0"/>
              <a:t>th</a:t>
            </a:r>
            <a:r>
              <a:rPr lang="en-US" sz="2000" dirty="0" smtClean="0"/>
              <a:t> decade of </a:t>
            </a:r>
            <a:r>
              <a:rPr lang="en-US" sz="2000" dirty="0"/>
              <a:t>life can be caused by </a:t>
            </a:r>
            <a:r>
              <a:rPr lang="en-US" sz="2000" u="sng" dirty="0"/>
              <a:t>dilatation of the left atrium </a:t>
            </a:r>
            <a:r>
              <a:rPr lang="en-US" sz="2000" u="sng" dirty="0" smtClean="0"/>
              <a:t>secondary </a:t>
            </a:r>
            <a:r>
              <a:rPr lang="en-US" sz="2000" u="sng" dirty="0"/>
              <a:t>to left ventricular diastolic dysfunction </a:t>
            </a:r>
            <a:r>
              <a:rPr lang="en-US" sz="2000" dirty="0"/>
              <a:t>or mitral valve disease</a:t>
            </a:r>
            <a:r>
              <a:rPr lang="en-US" sz="2000" dirty="0" smtClean="0"/>
              <a:t>.</a:t>
            </a:r>
          </a:p>
          <a:p>
            <a:endParaRPr lang="en-US" sz="2000" dirty="0" smtClean="0"/>
          </a:p>
          <a:p>
            <a:endParaRPr lang="en-US" sz="2000" dirty="0"/>
          </a:p>
          <a:p>
            <a:r>
              <a:rPr lang="en-US" sz="2000" dirty="0"/>
              <a:t>The coronary sinus travels along the </a:t>
            </a:r>
            <a:r>
              <a:rPr lang="en-US" sz="2000" b="1" u="sng" dirty="0"/>
              <a:t>posterior wall of the left atrium within the left AV </a:t>
            </a:r>
            <a:r>
              <a:rPr lang="en-US" sz="2000" b="1" u="sng" dirty="0" smtClean="0"/>
              <a:t>groove .</a:t>
            </a:r>
          </a:p>
          <a:p>
            <a:pPr marL="0" indent="0">
              <a:buNone/>
            </a:pPr>
            <a:endParaRPr lang="en-US" sz="2000" dirty="0" smtClean="0"/>
          </a:p>
          <a:p>
            <a:pPr marL="0" indent="0">
              <a:buNone/>
            </a:pPr>
            <a:endParaRPr lang="en-US" sz="2000" dirty="0" smtClean="0"/>
          </a:p>
          <a:p>
            <a:r>
              <a:rPr lang="en-US" sz="2000" dirty="0" smtClean="0"/>
              <a:t>Patients with </a:t>
            </a:r>
            <a:r>
              <a:rPr lang="en-US" sz="2000" b="1" dirty="0"/>
              <a:t>persistent left superior vena </a:t>
            </a:r>
            <a:r>
              <a:rPr lang="en-US" sz="2000" b="1" dirty="0" smtClean="0"/>
              <a:t>cava </a:t>
            </a:r>
            <a:r>
              <a:rPr lang="en-US" sz="2000" dirty="0" smtClean="0"/>
              <a:t>which opens in to the coronary sinus ,the </a:t>
            </a:r>
            <a:r>
              <a:rPr lang="en-US" sz="2000" dirty="0"/>
              <a:t>left-sided cava courses between the left atrial appendage and the left upper pulmonary </a:t>
            </a:r>
            <a:r>
              <a:rPr lang="en-US" sz="2000" dirty="0" smtClean="0"/>
              <a:t>vein, and can be misinterpreted.</a:t>
            </a:r>
            <a:endParaRPr lang="en-US" sz="2000" dirty="0"/>
          </a:p>
        </p:txBody>
      </p:sp>
    </p:spTree>
    <p:extLst>
      <p:ext uri="{BB962C8B-B14F-4D97-AF65-F5344CB8AC3E}">
        <p14:creationId xmlns:p14="http://schemas.microsoft.com/office/powerpoint/2010/main" val="3813578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958" y="750626"/>
            <a:ext cx="7383438" cy="5090615"/>
          </a:xfrm>
        </p:spPr>
      </p:pic>
    </p:spTree>
    <p:extLst>
      <p:ext uri="{BB962C8B-B14F-4D97-AF65-F5344CB8AC3E}">
        <p14:creationId xmlns:p14="http://schemas.microsoft.com/office/powerpoint/2010/main" val="236885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0173" y="1378424"/>
            <a:ext cx="5854890" cy="3725839"/>
          </a:xfrm>
        </p:spPr>
      </p:pic>
      <p:sp>
        <p:nvSpPr>
          <p:cNvPr id="6" name="Title 1"/>
          <p:cNvSpPr>
            <a:spLocks noGrp="1"/>
          </p:cNvSpPr>
          <p:nvPr>
            <p:ph type="body" sz="half" idx="2"/>
          </p:nvPr>
        </p:nvSpPr>
        <p:spPr>
          <a:xfrm>
            <a:off x="586854" y="1487605"/>
            <a:ext cx="4435522" cy="4626591"/>
          </a:xfrm>
        </p:spPr>
        <p:txBody>
          <a:bodyPr>
            <a:normAutofit/>
          </a:bodyPr>
          <a:lstStyle/>
          <a:p>
            <a:r>
              <a:rPr lang="en-US" sz="2000" dirty="0" smtClean="0"/>
              <a:t>The three planes are </a:t>
            </a:r>
          </a:p>
          <a:p>
            <a:r>
              <a:rPr lang="en-US" sz="2000" dirty="0" smtClean="0"/>
              <a:t>1) frontal (coronal), (2) horizontal (transverse), and (3) sagittal.</a:t>
            </a:r>
          </a:p>
          <a:p>
            <a:endParaRPr lang="en-US" sz="2000" dirty="0" smtClean="0"/>
          </a:p>
          <a:p>
            <a:r>
              <a:rPr lang="en-US" sz="2000" dirty="0" smtClean="0"/>
              <a:t>The major axis of the heart is oriented obliquely. Thus the heart’s long and short axes do not lie in the same plane as the body’s long and short axes</a:t>
            </a:r>
            <a:endParaRPr lang="en-US" sz="2000" dirty="0"/>
          </a:p>
        </p:txBody>
      </p:sp>
    </p:spTree>
    <p:extLst>
      <p:ext uri="{BB962C8B-B14F-4D97-AF65-F5344CB8AC3E}">
        <p14:creationId xmlns:p14="http://schemas.microsoft.com/office/powerpoint/2010/main" val="630955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left atrial appendage morphology </a:t>
            </a:r>
            <a:r>
              <a:rPr lang="en-US" sz="2000" dirty="0" smtClean="0"/>
              <a:t>is important</a:t>
            </a:r>
            <a:r>
              <a:rPr lang="en-US" sz="2000" dirty="0"/>
              <a:t>, because a thrombus can be missed if all lobes in the appendage are not visualized</a:t>
            </a:r>
            <a:r>
              <a:rPr lang="en-US" sz="2000" dirty="0" smtClean="0"/>
              <a:t>.</a:t>
            </a:r>
          </a:p>
          <a:p>
            <a:pPr marL="0" indent="0">
              <a:buNone/>
            </a:pPr>
            <a:endParaRPr lang="en-US" sz="2000" dirty="0" smtClean="0"/>
          </a:p>
          <a:p>
            <a:pPr marL="0" indent="0">
              <a:buNone/>
            </a:pPr>
            <a:endParaRPr lang="en-US" sz="2000" dirty="0" smtClean="0"/>
          </a:p>
          <a:p>
            <a:r>
              <a:rPr lang="en-US" sz="2000" dirty="0" smtClean="0"/>
              <a:t> </a:t>
            </a:r>
            <a:r>
              <a:rPr lang="en-US" sz="2000" dirty="0"/>
              <a:t>Appreciation of LAA morphology and accurate measurements of LAA dimensions are crucial to successful device closure of the LAA in patients with atrial fibrillation</a:t>
            </a:r>
          </a:p>
        </p:txBody>
      </p:sp>
    </p:spTree>
    <p:extLst>
      <p:ext uri="{BB962C8B-B14F-4D97-AF65-F5344CB8AC3E}">
        <p14:creationId xmlns:p14="http://schemas.microsoft.com/office/powerpoint/2010/main" val="2016490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2" y="150126"/>
            <a:ext cx="8947245" cy="887104"/>
          </a:xfrm>
        </p:spPr>
        <p:txBody>
          <a:bodyPr/>
          <a:lstStyle/>
          <a:p>
            <a:r>
              <a:rPr lang="en-US" dirty="0" smtClean="0"/>
              <a:t>Right Ventricle</a:t>
            </a:r>
            <a:endParaRPr lang="en-US" dirty="0"/>
          </a:p>
        </p:txBody>
      </p:sp>
      <p:sp>
        <p:nvSpPr>
          <p:cNvPr id="3" name="Content Placeholder 2"/>
          <p:cNvSpPr>
            <a:spLocks noGrp="1"/>
          </p:cNvSpPr>
          <p:nvPr>
            <p:ph idx="1"/>
          </p:nvPr>
        </p:nvSpPr>
        <p:spPr>
          <a:xfrm>
            <a:off x="606188" y="1214651"/>
            <a:ext cx="10515600" cy="5827594"/>
          </a:xfrm>
        </p:spPr>
        <p:txBody>
          <a:bodyPr>
            <a:normAutofit/>
          </a:bodyPr>
          <a:lstStyle/>
          <a:p>
            <a:r>
              <a:rPr lang="en-US" sz="2000" dirty="0"/>
              <a:t>T</a:t>
            </a:r>
            <a:r>
              <a:rPr lang="en-US" sz="2000" dirty="0" smtClean="0"/>
              <a:t>he </a:t>
            </a:r>
            <a:r>
              <a:rPr lang="en-US" sz="2000" dirty="0"/>
              <a:t>right ventricle forms most of the anterior surface of the heart and a portion of the diaphragmatic surface. </a:t>
            </a:r>
            <a:endParaRPr lang="en-US" sz="2000" dirty="0" smtClean="0"/>
          </a:p>
          <a:p>
            <a:pPr marL="0" indent="0">
              <a:buNone/>
            </a:pPr>
            <a:endParaRPr lang="en-US" sz="2000" dirty="0" smtClean="0"/>
          </a:p>
          <a:p>
            <a:r>
              <a:rPr lang="en-US" sz="2000" dirty="0" smtClean="0"/>
              <a:t> </a:t>
            </a:r>
            <a:r>
              <a:rPr lang="en-US" sz="2000" dirty="0"/>
              <a:t>Blood entering the right ventricle </a:t>
            </a:r>
            <a:r>
              <a:rPr lang="en-US" sz="2000" dirty="0" smtClean="0"/>
              <a:t>moves </a:t>
            </a:r>
            <a:r>
              <a:rPr lang="en-US" sz="2000" dirty="0"/>
              <a:t>in a horizontal and forward direction</a:t>
            </a:r>
            <a:r>
              <a:rPr lang="en-US" sz="2000" dirty="0" smtClean="0"/>
              <a:t>.</a:t>
            </a:r>
          </a:p>
          <a:p>
            <a:endParaRPr lang="en-US" sz="2000" dirty="0"/>
          </a:p>
          <a:p>
            <a:r>
              <a:rPr lang="en-US" sz="2000" dirty="0" smtClean="0"/>
              <a:t> </a:t>
            </a:r>
            <a:r>
              <a:rPr lang="en-US" sz="2000" dirty="0"/>
              <a:t>The outflow tract of the right ventricle, which leads to the pulmonary trunk, is the </a:t>
            </a:r>
            <a:r>
              <a:rPr lang="en-US" sz="2000" dirty="0" err="1"/>
              <a:t>conus</a:t>
            </a:r>
            <a:r>
              <a:rPr lang="en-US" sz="2000" dirty="0"/>
              <a:t> </a:t>
            </a:r>
            <a:r>
              <a:rPr lang="en-US" sz="2000" dirty="0" err="1"/>
              <a:t>arteriosus</a:t>
            </a:r>
            <a:r>
              <a:rPr lang="en-US" sz="2000" dirty="0"/>
              <a:t> (</a:t>
            </a:r>
            <a:r>
              <a:rPr lang="en-US" sz="2000" dirty="0" smtClean="0"/>
              <a:t>infundibulum).This </a:t>
            </a:r>
            <a:r>
              <a:rPr lang="en-US" sz="2000" dirty="0"/>
              <a:t>area has smooth </a:t>
            </a:r>
            <a:r>
              <a:rPr lang="en-US" sz="2000" dirty="0" smtClean="0"/>
              <a:t>walls</a:t>
            </a:r>
          </a:p>
          <a:p>
            <a:endParaRPr lang="en-US" sz="2000" dirty="0"/>
          </a:p>
          <a:p>
            <a:endParaRPr lang="en-US" sz="2000" dirty="0" smtClean="0"/>
          </a:p>
          <a:p>
            <a:r>
              <a:rPr lang="en-US" sz="2000" dirty="0" smtClean="0"/>
              <a:t>The </a:t>
            </a:r>
            <a:r>
              <a:rPr lang="en-US" sz="2000" dirty="0"/>
              <a:t>walls of the inflow portion of the right </a:t>
            </a:r>
            <a:r>
              <a:rPr lang="en-US" sz="2000" dirty="0" smtClean="0"/>
              <a:t>ventricle </a:t>
            </a:r>
            <a:r>
              <a:rPr lang="en-US" sz="2000" dirty="0"/>
              <a:t>have numerous muscular, irregular structures called </a:t>
            </a:r>
            <a:r>
              <a:rPr lang="en-US" sz="2000" dirty="0" err="1"/>
              <a:t>trabeculae</a:t>
            </a:r>
            <a:r>
              <a:rPr lang="en-US" sz="2000" dirty="0"/>
              <a:t> </a:t>
            </a:r>
            <a:r>
              <a:rPr lang="en-US" sz="2000" dirty="0" err="1" smtClean="0"/>
              <a:t>carneae</a:t>
            </a:r>
            <a:r>
              <a:rPr lang="en-US" sz="2000" dirty="0" smtClean="0"/>
              <a:t>.</a:t>
            </a:r>
          </a:p>
        </p:txBody>
      </p:sp>
    </p:spTree>
    <p:extLst>
      <p:ext uri="{BB962C8B-B14F-4D97-AF65-F5344CB8AC3E}">
        <p14:creationId xmlns:p14="http://schemas.microsoft.com/office/powerpoint/2010/main" val="1898545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3" y="709684"/>
            <a:ext cx="10836322" cy="5467279"/>
          </a:xfrm>
        </p:spPr>
        <p:txBody>
          <a:bodyPr>
            <a:normAutofit/>
          </a:bodyPr>
          <a:lstStyle/>
          <a:p>
            <a:endParaRPr lang="en-US" sz="2000" dirty="0" smtClean="0"/>
          </a:p>
          <a:p>
            <a:endParaRPr lang="en-US" sz="2000" dirty="0"/>
          </a:p>
          <a:p>
            <a:r>
              <a:rPr lang="en-US" sz="2000" dirty="0" smtClean="0"/>
              <a:t>A </a:t>
            </a:r>
            <a:r>
              <a:rPr lang="en-US" sz="2000" dirty="0"/>
              <a:t>few </a:t>
            </a:r>
            <a:r>
              <a:rPr lang="en-US" sz="2000" dirty="0" err="1"/>
              <a:t>trabeculae</a:t>
            </a:r>
            <a:r>
              <a:rPr lang="en-US" sz="2000" dirty="0"/>
              <a:t> </a:t>
            </a:r>
            <a:r>
              <a:rPr lang="en-US" sz="2000" dirty="0" err="1"/>
              <a:t>carneae</a:t>
            </a:r>
            <a:r>
              <a:rPr lang="en-US" sz="2000" dirty="0"/>
              <a:t> (papillary muscles) have only one end attached to the ventricular surface, while the other end serves as the point of attachment for tendon-like fibrous cords (the chordae </a:t>
            </a:r>
            <a:r>
              <a:rPr lang="en-US" sz="2000" dirty="0" err="1"/>
              <a:t>tendineae</a:t>
            </a:r>
            <a:r>
              <a:rPr lang="en-US" sz="2000" dirty="0"/>
              <a:t>), which connect to the free edges of the cusps of the tricuspid valve. </a:t>
            </a:r>
            <a:endParaRPr lang="en-US" sz="2000" dirty="0" smtClean="0"/>
          </a:p>
          <a:p>
            <a:pPr marL="0" indent="0">
              <a:buNone/>
            </a:pPr>
            <a:endParaRPr lang="en-US" sz="2000" dirty="0"/>
          </a:p>
          <a:p>
            <a:r>
              <a:rPr lang="en-US" sz="2000" dirty="0"/>
              <a:t>There are three papillary muscles in the right ventricle. Named relative to their point of origin on the ventricular surface, they are the anterior, posterior, and septal papillary </a:t>
            </a:r>
            <a:r>
              <a:rPr lang="en-US" sz="2000" dirty="0" smtClean="0"/>
              <a:t>muscles</a:t>
            </a:r>
          </a:p>
          <a:p>
            <a:pPr marL="0" indent="0">
              <a:buNone/>
            </a:pPr>
            <a:endParaRPr lang="en-US" sz="2000" dirty="0"/>
          </a:p>
        </p:txBody>
      </p:sp>
    </p:spTree>
    <p:extLst>
      <p:ext uri="{BB962C8B-B14F-4D97-AF65-F5344CB8AC3E}">
        <p14:creationId xmlns:p14="http://schemas.microsoft.com/office/powerpoint/2010/main" val="1286104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354842"/>
            <a:ext cx="4503762" cy="638032"/>
          </a:xfrm>
        </p:spPr>
        <p:txBody>
          <a:bodyPr>
            <a:normAutofit/>
          </a:bodyPr>
          <a:lstStyle/>
          <a:p>
            <a:r>
              <a:rPr lang="en-US" sz="2800" dirty="0" smtClean="0"/>
              <a:t>Interior of Right Ventricle</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9672" y="354842"/>
            <a:ext cx="6864824" cy="5691115"/>
          </a:xfrm>
        </p:spPr>
      </p:pic>
      <p:sp>
        <p:nvSpPr>
          <p:cNvPr id="4" name="Text Placeholder 3"/>
          <p:cNvSpPr>
            <a:spLocks noGrp="1"/>
          </p:cNvSpPr>
          <p:nvPr>
            <p:ph type="body" sz="half" idx="2"/>
          </p:nvPr>
        </p:nvSpPr>
        <p:spPr>
          <a:xfrm>
            <a:off x="450376" y="1323833"/>
            <a:ext cx="4321649" cy="4545155"/>
          </a:xfrm>
        </p:spPr>
        <p:txBody>
          <a:bodyPr>
            <a:norm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900" dirty="0"/>
              <a:t>The anterior papillary muscle is the largest and most constant papillary </a:t>
            </a:r>
            <a:r>
              <a:rPr lang="en-US" sz="1900" dirty="0" smtClean="0"/>
              <a:t>muscle.</a:t>
            </a:r>
            <a:endParaRPr lang="en-US" sz="1900" dirty="0"/>
          </a:p>
          <a:p>
            <a:endParaRPr lang="en-US" sz="1900" dirty="0" smtClean="0"/>
          </a:p>
          <a:p>
            <a:pPr marL="285750" indent="-285750">
              <a:buFont typeface="Arial" panose="020B0604020202020204" pitchFamily="34" charset="0"/>
              <a:buChar char="•"/>
            </a:pPr>
            <a:r>
              <a:rPr lang="en-US" sz="1900" dirty="0" smtClean="0"/>
              <a:t>The </a:t>
            </a:r>
            <a:r>
              <a:rPr lang="en-US" sz="1900" dirty="0"/>
              <a:t>posterior papillary muscle may consist </a:t>
            </a:r>
            <a:r>
              <a:rPr lang="en-US" sz="1900" dirty="0" smtClean="0"/>
              <a:t>of two to three structure.</a:t>
            </a:r>
          </a:p>
          <a:p>
            <a:endParaRPr lang="en-US" sz="1900" dirty="0"/>
          </a:p>
          <a:p>
            <a:pPr marL="285750" indent="-285750">
              <a:buFont typeface="Arial" panose="020B0604020202020204" pitchFamily="34" charset="0"/>
              <a:buChar char="•"/>
            </a:pPr>
            <a:r>
              <a:rPr lang="en-US" sz="1900" dirty="0"/>
              <a:t> </a:t>
            </a:r>
            <a:r>
              <a:rPr lang="en-US" sz="1900" dirty="0" smtClean="0"/>
              <a:t>The </a:t>
            </a:r>
            <a:r>
              <a:rPr lang="en-US" sz="1900" dirty="0"/>
              <a:t>septal papillary muscle is the most inconsistent papillary muscle, being either small or </a:t>
            </a:r>
            <a:r>
              <a:rPr lang="en-US" sz="1900" dirty="0" smtClean="0"/>
              <a:t>absent.</a:t>
            </a:r>
            <a:endParaRPr lang="en-US" sz="1900" dirty="0"/>
          </a:p>
        </p:txBody>
      </p:sp>
    </p:spTree>
    <p:extLst>
      <p:ext uri="{BB962C8B-B14F-4D97-AF65-F5344CB8AC3E}">
        <p14:creationId xmlns:p14="http://schemas.microsoft.com/office/powerpoint/2010/main" val="4122221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8740"/>
            <a:ext cx="3758188" cy="518615"/>
          </a:xfrm>
        </p:spPr>
        <p:txBody>
          <a:bodyPr>
            <a:normAutofit/>
          </a:bodyPr>
          <a:lstStyle/>
          <a:p>
            <a:r>
              <a:rPr lang="en-US" sz="2400" dirty="0" smtClean="0"/>
              <a:t>Crista </a:t>
            </a:r>
            <a:r>
              <a:rPr lang="en-US" sz="2400" dirty="0" err="1" smtClean="0"/>
              <a:t>Supraventricularis</a:t>
            </a:r>
            <a:endParaRPr lang="en-US" sz="2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0364" y="1187355"/>
            <a:ext cx="4612943" cy="5063320"/>
          </a:xfrm>
        </p:spPr>
      </p:pic>
      <p:sp>
        <p:nvSpPr>
          <p:cNvPr id="6" name="Text Placeholder 5"/>
          <p:cNvSpPr>
            <a:spLocks noGrp="1"/>
          </p:cNvSpPr>
          <p:nvPr>
            <p:ph type="body" sz="half" idx="2"/>
          </p:nvPr>
        </p:nvSpPr>
        <p:spPr>
          <a:xfrm>
            <a:off x="677334" y="1596789"/>
            <a:ext cx="3854528" cy="4039736"/>
          </a:xfrm>
        </p:spPr>
        <p:txBody>
          <a:bodyPr/>
          <a:lstStyle/>
          <a:p>
            <a:r>
              <a:rPr lang="en-US" sz="1800" dirty="0"/>
              <a:t>A prominent arch-shaped muscular ridge separates the tricuspid and pulmonary valves. It is made up of three components </a:t>
            </a:r>
            <a:endParaRPr lang="en-US" sz="1800" dirty="0" smtClean="0"/>
          </a:p>
          <a:p>
            <a:r>
              <a:rPr lang="en-US" sz="1800" dirty="0" smtClean="0"/>
              <a:t> </a:t>
            </a:r>
            <a:r>
              <a:rPr lang="en-US" sz="1800" dirty="0"/>
              <a:t>P</a:t>
            </a:r>
            <a:r>
              <a:rPr lang="en-US" sz="1800" dirty="0" smtClean="0"/>
              <a:t>arietal </a:t>
            </a:r>
            <a:r>
              <a:rPr lang="en-US" sz="1800" dirty="0"/>
              <a:t>band, </a:t>
            </a:r>
            <a:r>
              <a:rPr lang="en-US" sz="1800" dirty="0" err="1"/>
              <a:t>I</a:t>
            </a:r>
            <a:r>
              <a:rPr lang="en-US" sz="1800" dirty="0" err="1" smtClean="0"/>
              <a:t>nfundibular</a:t>
            </a:r>
            <a:r>
              <a:rPr lang="en-US" sz="1800" dirty="0" smtClean="0"/>
              <a:t> </a:t>
            </a:r>
            <a:r>
              <a:rPr lang="en-US" sz="1800" dirty="0"/>
              <a:t>septum, and </a:t>
            </a:r>
            <a:r>
              <a:rPr lang="en-US" sz="1800" dirty="0" smtClean="0"/>
              <a:t>Septal band</a:t>
            </a:r>
            <a:endParaRPr lang="en-US" dirty="0"/>
          </a:p>
        </p:txBody>
      </p:sp>
    </p:spTree>
    <p:extLst>
      <p:ext uri="{BB962C8B-B14F-4D97-AF65-F5344CB8AC3E}">
        <p14:creationId xmlns:p14="http://schemas.microsoft.com/office/powerpoint/2010/main" val="181157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075" y="245659"/>
            <a:ext cx="6116392" cy="665185"/>
          </a:xfrm>
        </p:spPr>
        <p:txBody>
          <a:bodyPr>
            <a:normAutofit/>
          </a:bodyPr>
          <a:lstStyle/>
          <a:p>
            <a:r>
              <a:rPr lang="en-US" sz="3200" dirty="0" smtClean="0"/>
              <a:t>Practical Importance</a:t>
            </a:r>
            <a:endParaRPr lang="en-US" sz="3200" dirty="0"/>
          </a:p>
        </p:txBody>
      </p:sp>
      <p:sp>
        <p:nvSpPr>
          <p:cNvPr id="6" name="Content Placeholder 5"/>
          <p:cNvSpPr>
            <a:spLocks noGrp="1"/>
          </p:cNvSpPr>
          <p:nvPr>
            <p:ph idx="1"/>
          </p:nvPr>
        </p:nvSpPr>
        <p:spPr>
          <a:xfrm>
            <a:off x="305937" y="1240794"/>
            <a:ext cx="10515600" cy="5890161"/>
          </a:xfrm>
        </p:spPr>
        <p:txBody>
          <a:bodyPr>
            <a:normAutofit/>
          </a:bodyPr>
          <a:lstStyle/>
          <a:p>
            <a:r>
              <a:rPr lang="en-US" sz="2000" dirty="0" smtClean="0"/>
              <a:t>The  </a:t>
            </a:r>
            <a:r>
              <a:rPr lang="en-US" sz="2000" dirty="0"/>
              <a:t>apical trabecular zone extends inferiorly beyond the attachments of the papillary muscles toward the ventricular </a:t>
            </a:r>
            <a:r>
              <a:rPr lang="en-US" sz="2000" dirty="0" smtClean="0"/>
              <a:t>apex.</a:t>
            </a:r>
          </a:p>
          <a:p>
            <a:pPr marL="0" indent="0">
              <a:buNone/>
            </a:pPr>
            <a:endParaRPr lang="en-US" sz="2000" dirty="0" smtClean="0"/>
          </a:p>
          <a:p>
            <a:r>
              <a:rPr lang="en-US" sz="2000" dirty="0" smtClean="0"/>
              <a:t>This </a:t>
            </a:r>
            <a:r>
              <a:rPr lang="en-US" sz="2000" dirty="0"/>
              <a:t>muscular meshwork is the usual site of insertion of </a:t>
            </a:r>
            <a:r>
              <a:rPr lang="en-US" sz="2000" dirty="0" err="1" smtClean="0"/>
              <a:t>transvenous</a:t>
            </a:r>
            <a:r>
              <a:rPr lang="en-US" sz="2000" dirty="0" smtClean="0"/>
              <a:t> </a:t>
            </a:r>
            <a:r>
              <a:rPr lang="en-US" sz="2000" dirty="0"/>
              <a:t>ventricular pacemaker </a:t>
            </a:r>
            <a:r>
              <a:rPr lang="en-US" sz="2000" dirty="0" smtClean="0"/>
              <a:t>electrodes </a:t>
            </a:r>
            <a:r>
              <a:rPr lang="en-US" sz="2000" dirty="0"/>
              <a:t>and the preferred site for positioning of the tip of </a:t>
            </a:r>
            <a:r>
              <a:rPr lang="en-US" sz="2000" dirty="0" smtClean="0"/>
              <a:t>a ICD lead</a:t>
            </a:r>
            <a:r>
              <a:rPr lang="en-US" sz="2000" dirty="0"/>
              <a:t>. </a:t>
            </a:r>
            <a:endParaRPr lang="en-US" sz="2000" dirty="0" smtClean="0"/>
          </a:p>
          <a:p>
            <a:endParaRPr lang="en-US" sz="2000" dirty="0" smtClean="0"/>
          </a:p>
          <a:p>
            <a:r>
              <a:rPr lang="en-US" sz="2000" dirty="0" smtClean="0"/>
              <a:t>During </a:t>
            </a:r>
            <a:r>
              <a:rPr lang="en-US" sz="2000" dirty="0"/>
              <a:t>right ventricular </a:t>
            </a:r>
            <a:r>
              <a:rPr lang="en-US" sz="2000" dirty="0" err="1"/>
              <a:t>endomyocardial</a:t>
            </a:r>
            <a:r>
              <a:rPr lang="en-US" sz="2000" dirty="0"/>
              <a:t> biopsy, tissue generally is obtained from the </a:t>
            </a:r>
            <a:r>
              <a:rPr lang="en-US" sz="2000" dirty="0" smtClean="0"/>
              <a:t>septum.</a:t>
            </a:r>
          </a:p>
          <a:p>
            <a:endParaRPr lang="en-US" sz="2000" dirty="0" smtClean="0"/>
          </a:p>
          <a:p>
            <a:r>
              <a:rPr lang="en-US" sz="2000" dirty="0" smtClean="0"/>
              <a:t> </a:t>
            </a:r>
            <a:r>
              <a:rPr lang="en-US" sz="2000" dirty="0"/>
              <a:t>Disruption of a portion of the tricuspid valve tensor apparatus is a potential complication of right-sided heart </a:t>
            </a:r>
            <a:r>
              <a:rPr lang="en-US" sz="2000" dirty="0" smtClean="0"/>
              <a:t>instrumentation</a:t>
            </a:r>
            <a:endParaRPr lang="en-US" sz="2000" dirty="0"/>
          </a:p>
        </p:txBody>
      </p:sp>
    </p:spTree>
    <p:extLst>
      <p:ext uri="{BB962C8B-B14F-4D97-AF65-F5344CB8AC3E}">
        <p14:creationId xmlns:p14="http://schemas.microsoft.com/office/powerpoint/2010/main" val="1501248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05"/>
            <a:ext cx="10515600" cy="1325563"/>
          </a:xfrm>
        </p:spPr>
        <p:txBody>
          <a:bodyPr>
            <a:normAutofit/>
          </a:bodyPr>
          <a:lstStyle/>
          <a:p>
            <a:r>
              <a:rPr lang="en-US" sz="3200" dirty="0" smtClean="0"/>
              <a:t>Left Ventricle</a:t>
            </a:r>
            <a:endParaRPr lang="en-US" sz="3200" dirty="0"/>
          </a:p>
        </p:txBody>
      </p:sp>
      <p:sp>
        <p:nvSpPr>
          <p:cNvPr id="3" name="Content Placeholder 2"/>
          <p:cNvSpPr>
            <a:spLocks noGrp="1"/>
          </p:cNvSpPr>
          <p:nvPr>
            <p:ph idx="1"/>
          </p:nvPr>
        </p:nvSpPr>
        <p:spPr>
          <a:xfrm>
            <a:off x="415119" y="1404566"/>
            <a:ext cx="10515600" cy="4786045"/>
          </a:xfrm>
        </p:spPr>
        <p:txBody>
          <a:bodyPr>
            <a:normAutofit/>
          </a:bodyPr>
          <a:lstStyle/>
          <a:p>
            <a:r>
              <a:rPr lang="en-US" sz="2000" dirty="0"/>
              <a:t>The chamber </a:t>
            </a:r>
            <a:r>
              <a:rPr lang="en-US" sz="2000" dirty="0" smtClean="0"/>
              <a:t> </a:t>
            </a:r>
            <a:r>
              <a:rPr lang="en-US" sz="2000" dirty="0"/>
              <a:t>is conical, is longer than the right ventricle, and has the thickest layer of myocardium</a:t>
            </a:r>
            <a:r>
              <a:rPr lang="en-US" sz="2000" dirty="0" smtClean="0"/>
              <a:t>.</a:t>
            </a:r>
          </a:p>
          <a:p>
            <a:pPr marL="0" indent="0">
              <a:buNone/>
            </a:pPr>
            <a:endParaRPr lang="en-US" sz="2000" dirty="0" smtClean="0"/>
          </a:p>
          <a:p>
            <a:r>
              <a:rPr lang="en-US" sz="2000" dirty="0" smtClean="0"/>
              <a:t> </a:t>
            </a:r>
            <a:r>
              <a:rPr lang="en-US" sz="2000" dirty="0"/>
              <a:t>The outflow tract (the aortic vestibule) is posterior to the infundibulum of the right </a:t>
            </a:r>
            <a:r>
              <a:rPr lang="en-US" sz="2000" dirty="0" smtClean="0"/>
              <a:t>ventricle.</a:t>
            </a:r>
          </a:p>
          <a:p>
            <a:pPr marL="0" indent="0">
              <a:buNone/>
            </a:pPr>
            <a:endParaRPr lang="en-US" sz="2000" dirty="0" smtClean="0"/>
          </a:p>
          <a:p>
            <a:r>
              <a:rPr lang="en-US" sz="2000" dirty="0"/>
              <a:t>The </a:t>
            </a:r>
            <a:r>
              <a:rPr lang="en-US" sz="2000" dirty="0" err="1"/>
              <a:t>trabeculae</a:t>
            </a:r>
            <a:r>
              <a:rPr lang="en-US" sz="2000" dirty="0"/>
              <a:t> </a:t>
            </a:r>
            <a:r>
              <a:rPr lang="en-US" sz="2000" dirty="0" err="1"/>
              <a:t>carneae</a:t>
            </a:r>
            <a:r>
              <a:rPr lang="en-US" sz="2000" dirty="0"/>
              <a:t> in the left ventricle are fine and delicate in contrast to those in the right </a:t>
            </a:r>
            <a:r>
              <a:rPr lang="en-US" sz="2000" dirty="0" smtClean="0"/>
              <a:t>ventricle</a:t>
            </a:r>
          </a:p>
        </p:txBody>
      </p:sp>
    </p:spTree>
    <p:extLst>
      <p:ext uri="{BB962C8B-B14F-4D97-AF65-F5344CB8AC3E}">
        <p14:creationId xmlns:p14="http://schemas.microsoft.com/office/powerpoint/2010/main" val="32717028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05219"/>
            <a:ext cx="8596668" cy="5236144"/>
          </a:xfrm>
        </p:spPr>
        <p:txBody>
          <a:bodyPr>
            <a:normAutofit/>
          </a:bodyPr>
          <a:lstStyle/>
          <a:p>
            <a:r>
              <a:rPr lang="en-US" sz="2000" dirty="0"/>
              <a:t>Two papillary muscles, the anterior and posterior papillary muscles, are </a:t>
            </a:r>
            <a:r>
              <a:rPr lang="en-US" sz="2000" dirty="0" smtClean="0"/>
              <a:t>found </a:t>
            </a:r>
            <a:r>
              <a:rPr lang="en-US" sz="2000" dirty="0"/>
              <a:t>in the left </a:t>
            </a:r>
            <a:r>
              <a:rPr lang="en-US" sz="2000" dirty="0" smtClean="0"/>
              <a:t>ventricle.</a:t>
            </a:r>
            <a:endParaRPr lang="en-US" sz="2000" dirty="0"/>
          </a:p>
          <a:p>
            <a:endParaRPr lang="en-US" sz="2000" dirty="0" smtClean="0"/>
          </a:p>
          <a:p>
            <a:r>
              <a:rPr lang="en-US" altLang="en-US" sz="2000" dirty="0"/>
              <a:t> MV and AV share fibrous continuity, whereas the parietal band separates the TV and PV </a:t>
            </a:r>
            <a:r>
              <a:rPr lang="en-US" altLang="en-US" sz="2000" dirty="0" smtClean="0"/>
              <a:t>.</a:t>
            </a:r>
          </a:p>
          <a:p>
            <a:endParaRPr lang="en-US" altLang="en-US" sz="2000" dirty="0" smtClean="0"/>
          </a:p>
          <a:p>
            <a:r>
              <a:rPr lang="en-US" sz="2000" dirty="0"/>
              <a:t>The right ventricular apex is much more coarsely </a:t>
            </a:r>
            <a:r>
              <a:rPr lang="en-US" sz="2000" dirty="0" err="1"/>
              <a:t>trabeculated</a:t>
            </a:r>
            <a:r>
              <a:rPr lang="en-US" sz="2000" dirty="0"/>
              <a:t> </a:t>
            </a:r>
            <a:r>
              <a:rPr lang="en-US" sz="2000" dirty="0" smtClean="0"/>
              <a:t>than the left.</a:t>
            </a:r>
            <a:endParaRPr lang="en-US" dirty="0"/>
          </a:p>
        </p:txBody>
      </p:sp>
    </p:spTree>
    <p:extLst>
      <p:ext uri="{BB962C8B-B14F-4D97-AF65-F5344CB8AC3E}">
        <p14:creationId xmlns:p14="http://schemas.microsoft.com/office/powerpoint/2010/main" val="94888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0795" y="334851"/>
            <a:ext cx="5859887" cy="5331854"/>
          </a:xfrm>
        </p:spPr>
      </p:pic>
      <p:sp>
        <p:nvSpPr>
          <p:cNvPr id="6" name="Text Placeholder 5"/>
          <p:cNvSpPr>
            <a:spLocks noGrp="1"/>
          </p:cNvSpPr>
          <p:nvPr>
            <p:ph type="body" sz="half" idx="2"/>
          </p:nvPr>
        </p:nvSpPr>
        <p:spPr>
          <a:xfrm>
            <a:off x="677334" y="627797"/>
            <a:ext cx="3854528" cy="4733721"/>
          </a:xfrm>
        </p:spPr>
        <p:txBody>
          <a:bodyPr>
            <a:noAutofit/>
          </a:bodyPr>
          <a:lstStyle/>
          <a:p>
            <a:pPr marL="285750" indent="-285750">
              <a:buFont typeface="Arial" panose="020B0604020202020204" pitchFamily="34" charset="0"/>
              <a:buChar char="•"/>
            </a:pPr>
            <a:r>
              <a:rPr lang="en-US" sz="2000" dirty="0"/>
              <a:t>The annular attachment of the septal leaflet of the tricuspid valve inserts more apically than that of the anterior mitral </a:t>
            </a:r>
            <a:r>
              <a:rPr lang="en-US" sz="2000" dirty="0" smtClean="0"/>
              <a:t>leaflet.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Exceptions 1) </a:t>
            </a:r>
            <a:r>
              <a:rPr lang="en-US" sz="2000" dirty="0"/>
              <a:t>partial AV septal defects </a:t>
            </a:r>
          </a:p>
          <a:p>
            <a:r>
              <a:rPr lang="en-US" sz="2000" dirty="0" smtClean="0"/>
              <a:t>    2) </a:t>
            </a:r>
            <a:r>
              <a:rPr lang="en-US" sz="2000" dirty="0"/>
              <a:t>double-inlet </a:t>
            </a:r>
            <a:r>
              <a:rPr lang="en-US" sz="2000" dirty="0" smtClean="0"/>
              <a:t>ventricles</a:t>
            </a:r>
          </a:p>
          <a:p>
            <a:r>
              <a:rPr lang="en-US" sz="2000" dirty="0" smtClean="0"/>
              <a:t>Where both are at same level</a:t>
            </a:r>
            <a:endParaRPr lang="en-US" sz="2000" dirty="0"/>
          </a:p>
        </p:txBody>
      </p:sp>
    </p:spTree>
    <p:extLst>
      <p:ext uri="{BB962C8B-B14F-4D97-AF65-F5344CB8AC3E}">
        <p14:creationId xmlns:p14="http://schemas.microsoft.com/office/powerpoint/2010/main" val="2524778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2137"/>
            <a:ext cx="6135806" cy="622416"/>
          </a:xfrm>
        </p:spPr>
        <p:txBody>
          <a:bodyPr>
            <a:normAutofit/>
          </a:bodyPr>
          <a:lstStyle/>
          <a:p>
            <a:r>
              <a:rPr lang="en-US" sz="2800" dirty="0" smtClean="0"/>
              <a:t>Left Ventricular </a:t>
            </a:r>
            <a:r>
              <a:rPr lang="en-US" sz="2800" dirty="0" err="1" smtClean="0"/>
              <a:t>Pseudotendons</a:t>
            </a:r>
            <a:endParaRPr lang="en-US" sz="2800" dirty="0"/>
          </a:p>
        </p:txBody>
      </p:sp>
      <p:sp>
        <p:nvSpPr>
          <p:cNvPr id="6" name="Content Placeholder 5"/>
          <p:cNvSpPr>
            <a:spLocks noGrp="1"/>
          </p:cNvSpPr>
          <p:nvPr>
            <p:ph idx="1"/>
          </p:nvPr>
        </p:nvSpPr>
        <p:spPr>
          <a:xfrm>
            <a:off x="447541" y="1412062"/>
            <a:ext cx="10515600" cy="4683014"/>
          </a:xfrm>
        </p:spPr>
        <p:txBody>
          <a:bodyPr>
            <a:normAutofit/>
          </a:bodyPr>
          <a:lstStyle/>
          <a:p>
            <a:r>
              <a:rPr lang="en-US" sz="2000" dirty="0" err="1"/>
              <a:t>P</a:t>
            </a:r>
            <a:r>
              <a:rPr lang="en-US" sz="2000" dirty="0" err="1" smtClean="0"/>
              <a:t>seudotendons</a:t>
            </a:r>
            <a:r>
              <a:rPr lang="en-US" sz="2000" dirty="0" smtClean="0"/>
              <a:t> </a:t>
            </a:r>
            <a:r>
              <a:rPr lang="en-US" sz="2000" dirty="0"/>
              <a:t>or </a:t>
            </a:r>
            <a:r>
              <a:rPr lang="en-US" sz="2000" dirty="0" smtClean="0"/>
              <a:t>bands </a:t>
            </a:r>
            <a:r>
              <a:rPr lang="en-US" sz="2000" dirty="0"/>
              <a:t>are discrete, thin, cord-like </a:t>
            </a:r>
            <a:r>
              <a:rPr lang="en-US" sz="2000" dirty="0" err="1"/>
              <a:t>fibromuscular</a:t>
            </a:r>
            <a:r>
              <a:rPr lang="en-US" sz="2000" dirty="0"/>
              <a:t> structures that connect two walls, the two papillary muscles, or a papillary muscle to a wall, usually the ventricular septum </a:t>
            </a:r>
            <a:endParaRPr lang="en-US" sz="2000" dirty="0" smtClean="0"/>
          </a:p>
          <a:p>
            <a:pPr marL="0" indent="0">
              <a:buNone/>
            </a:pPr>
            <a:endParaRPr lang="en-US" sz="2000" dirty="0"/>
          </a:p>
          <a:p>
            <a:r>
              <a:rPr lang="en-US" sz="2000" dirty="0" smtClean="0"/>
              <a:t>False </a:t>
            </a:r>
            <a:r>
              <a:rPr lang="en-US" sz="2000" dirty="0"/>
              <a:t>tendons are common anatomic </a:t>
            </a:r>
            <a:r>
              <a:rPr lang="en-US" sz="2000" dirty="0" smtClean="0"/>
              <a:t>variants </a:t>
            </a:r>
            <a:r>
              <a:rPr lang="en-US" sz="2000" dirty="0"/>
              <a:t>of the normal left ventricle, occurring in 50% of hearts, and can become calcified with </a:t>
            </a:r>
            <a:r>
              <a:rPr lang="en-US" sz="2000" dirty="0" smtClean="0"/>
              <a:t>age</a:t>
            </a:r>
          </a:p>
          <a:p>
            <a:pPr marL="0" indent="0">
              <a:buNone/>
            </a:pPr>
            <a:endParaRPr lang="en-US" sz="2000" dirty="0"/>
          </a:p>
          <a:p>
            <a:pPr marL="0" indent="0">
              <a:buNone/>
            </a:pPr>
            <a:r>
              <a:rPr lang="en-US" sz="2000" dirty="0" smtClean="0"/>
              <a:t> </a:t>
            </a:r>
          </a:p>
          <a:p>
            <a:r>
              <a:rPr lang="en-US" sz="2000" dirty="0" smtClean="0"/>
              <a:t> </a:t>
            </a:r>
            <a:r>
              <a:rPr lang="en-US" sz="2000" dirty="0"/>
              <a:t>M</a:t>
            </a:r>
            <a:r>
              <a:rPr lang="en-US" sz="2000" dirty="0" smtClean="0"/>
              <a:t>ore </a:t>
            </a:r>
            <a:r>
              <a:rPr lang="en-US" sz="2000" dirty="0"/>
              <a:t>frequently observed in men, </a:t>
            </a:r>
            <a:r>
              <a:rPr lang="en-US" sz="2000" dirty="0" smtClean="0"/>
              <a:t>and their incidence is not age related.</a:t>
            </a:r>
          </a:p>
          <a:p>
            <a:pPr marL="0" indent="0">
              <a:buNone/>
            </a:pPr>
            <a:r>
              <a:rPr lang="en-US" sz="2000" dirty="0" smtClean="0"/>
              <a:t> </a:t>
            </a:r>
            <a:endParaRPr lang="en-US" sz="2000" dirty="0"/>
          </a:p>
        </p:txBody>
      </p:sp>
    </p:spTree>
    <p:extLst>
      <p:ext uri="{BB962C8B-B14F-4D97-AF65-F5344CB8AC3E}">
        <p14:creationId xmlns:p14="http://schemas.microsoft.com/office/powerpoint/2010/main" val="267569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28" y="395785"/>
            <a:ext cx="10515600" cy="5745707"/>
          </a:xfrm>
        </p:spPr>
        <p:txBody>
          <a:bodyPr>
            <a:normAutofit/>
          </a:bodyPr>
          <a:lstStyle/>
          <a:p>
            <a:pPr marL="0" indent="0">
              <a:buNone/>
            </a:pPr>
            <a:r>
              <a:rPr lang="en-US" sz="3200" u="sng" dirty="0" smtClean="0">
                <a:solidFill>
                  <a:srgbClr val="92D050"/>
                </a:solidFill>
              </a:rPr>
              <a:t>PERICARDIUM</a:t>
            </a:r>
          </a:p>
          <a:p>
            <a:pPr marL="0" indent="0">
              <a:buNone/>
            </a:pPr>
            <a:endParaRPr lang="en-US" dirty="0" smtClean="0"/>
          </a:p>
          <a:p>
            <a:r>
              <a:rPr lang="en-US" sz="2000" dirty="0" smtClean="0"/>
              <a:t>The </a:t>
            </a:r>
            <a:r>
              <a:rPr lang="en-US" sz="2000" dirty="0"/>
              <a:t>pericardium </a:t>
            </a:r>
            <a:r>
              <a:rPr lang="en-US" sz="2000" dirty="0" smtClean="0"/>
              <a:t>is </a:t>
            </a:r>
            <a:r>
              <a:rPr lang="en-US" sz="2000" dirty="0"/>
              <a:t>a </a:t>
            </a:r>
            <a:r>
              <a:rPr lang="en-US" sz="2000" dirty="0" err="1"/>
              <a:t>fibroserous</a:t>
            </a:r>
            <a:r>
              <a:rPr lang="en-US" sz="2000" dirty="0"/>
              <a:t> sac which encloses the heart and the roots of the great </a:t>
            </a:r>
            <a:r>
              <a:rPr lang="en-US" sz="2000" dirty="0" smtClean="0"/>
              <a:t>vessels.</a:t>
            </a:r>
          </a:p>
          <a:p>
            <a:endParaRPr lang="en-US" sz="2000" dirty="0"/>
          </a:p>
          <a:p>
            <a:r>
              <a:rPr lang="en-US" sz="2000" dirty="0" smtClean="0"/>
              <a:t> </a:t>
            </a:r>
            <a:r>
              <a:rPr lang="en-US" sz="2000" dirty="0"/>
              <a:t>It </a:t>
            </a:r>
            <a:r>
              <a:rPr lang="en-US" sz="2000" dirty="0" smtClean="0"/>
              <a:t>consists </a:t>
            </a:r>
            <a:r>
              <a:rPr lang="en-US" sz="2000" dirty="0"/>
              <a:t>of the fibrous pericardium and the serous </a:t>
            </a:r>
            <a:r>
              <a:rPr lang="en-US" sz="2000" dirty="0" smtClean="0"/>
              <a:t>pericardium</a:t>
            </a:r>
          </a:p>
          <a:p>
            <a:endParaRPr lang="en-US" sz="2000" dirty="0" smtClean="0"/>
          </a:p>
          <a:p>
            <a:r>
              <a:rPr lang="en-US" sz="2000" dirty="0"/>
              <a:t>Serous pericardium is thin, double-layered serous membrane lined by mesothelium. The outer layer or parietal pericardium is fused with the fibrous </a:t>
            </a:r>
            <a:r>
              <a:rPr lang="en-US" sz="2000" dirty="0" smtClean="0"/>
              <a:t>pericardium</a:t>
            </a:r>
            <a:r>
              <a:rPr lang="en-US" sz="2000" dirty="0"/>
              <a:t>. </a:t>
            </a:r>
            <a:endParaRPr lang="en-US" sz="2000" dirty="0" smtClean="0"/>
          </a:p>
          <a:p>
            <a:endParaRPr lang="en-US" sz="2000" dirty="0" smtClean="0"/>
          </a:p>
          <a:p>
            <a:r>
              <a:rPr lang="en-US" sz="2000" dirty="0" smtClean="0"/>
              <a:t>The </a:t>
            </a:r>
            <a:r>
              <a:rPr lang="en-US" sz="2000" dirty="0"/>
              <a:t>inner layer or the visceral pericardium, or </a:t>
            </a:r>
            <a:r>
              <a:rPr lang="en-US" sz="2000" dirty="0" err="1"/>
              <a:t>epicardium</a:t>
            </a:r>
            <a:r>
              <a:rPr lang="en-US" sz="2000" dirty="0"/>
              <a:t> is fused to the heart, except along the cardiac grooves, where it is separated from the heart by blood vessels</a:t>
            </a:r>
            <a:r>
              <a:rPr lang="en-US" sz="2000" dirty="0" smtClean="0"/>
              <a:t>.</a:t>
            </a:r>
          </a:p>
          <a:p>
            <a:pPr marL="0" indent="0">
              <a:buNone/>
            </a:pPr>
            <a:r>
              <a:rPr lang="en-US" sz="2000" dirty="0" smtClean="0"/>
              <a:t> </a:t>
            </a:r>
          </a:p>
        </p:txBody>
      </p:sp>
    </p:spTree>
    <p:extLst>
      <p:ext uri="{BB962C8B-B14F-4D97-AF65-F5344CB8AC3E}">
        <p14:creationId xmlns:p14="http://schemas.microsoft.com/office/powerpoint/2010/main" val="3051687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69" y="131928"/>
            <a:ext cx="6678809" cy="482221"/>
          </a:xfrm>
        </p:spPr>
        <p:txBody>
          <a:bodyPr>
            <a:normAutofit fontScale="90000"/>
          </a:bodyPr>
          <a:lstStyle/>
          <a:p>
            <a:endParaRPr lang="en-US" dirty="0"/>
          </a:p>
        </p:txBody>
      </p:sp>
      <p:sp>
        <p:nvSpPr>
          <p:cNvPr id="3" name="Content Placeholder 2"/>
          <p:cNvSpPr>
            <a:spLocks noGrp="1"/>
          </p:cNvSpPr>
          <p:nvPr>
            <p:ph idx="1"/>
          </p:nvPr>
        </p:nvSpPr>
        <p:spPr>
          <a:xfrm>
            <a:off x="677334" y="1009935"/>
            <a:ext cx="8596668" cy="5031428"/>
          </a:xfrm>
        </p:spPr>
        <p:txBody>
          <a:bodyPr>
            <a:normAutofit/>
          </a:bodyPr>
          <a:lstStyle/>
          <a:p>
            <a:r>
              <a:rPr lang="en-US" sz="2000" dirty="0"/>
              <a:t>It </a:t>
            </a:r>
            <a:r>
              <a:rPr lang="en-US" sz="2000" dirty="0" smtClean="0"/>
              <a:t>can </a:t>
            </a:r>
            <a:r>
              <a:rPr lang="en-US" sz="2000" dirty="0"/>
              <a:t>be the cause of innocent systolic musical murmurs and rarely form part of an </a:t>
            </a:r>
            <a:r>
              <a:rPr lang="en-US" sz="2000" dirty="0" err="1"/>
              <a:t>arrhythmogenic</a:t>
            </a:r>
            <a:r>
              <a:rPr lang="en-US" sz="2000" dirty="0"/>
              <a:t> conduction </a:t>
            </a:r>
            <a:r>
              <a:rPr lang="en-US" sz="2000" dirty="0" err="1" smtClean="0"/>
              <a:t>circut</a:t>
            </a:r>
            <a:r>
              <a:rPr lang="en-US" sz="2000" dirty="0" smtClean="0"/>
              <a:t>.</a:t>
            </a:r>
          </a:p>
          <a:p>
            <a:pPr marL="0" indent="0">
              <a:buNone/>
            </a:pPr>
            <a:endParaRPr lang="en-US" sz="2000" dirty="0" smtClean="0"/>
          </a:p>
          <a:p>
            <a:pPr marL="0" indent="0">
              <a:buNone/>
            </a:pPr>
            <a:endParaRPr lang="en-US" sz="2000" dirty="0"/>
          </a:p>
          <a:p>
            <a:pPr marL="0" indent="0">
              <a:buNone/>
            </a:pPr>
            <a:endParaRPr lang="en-US" sz="2000" dirty="0"/>
          </a:p>
          <a:p>
            <a:r>
              <a:rPr lang="en-US" sz="2000" dirty="0"/>
              <a:t>R</a:t>
            </a:r>
            <a:r>
              <a:rPr lang="en-US" sz="2000" dirty="0" smtClean="0"/>
              <a:t>eadily </a:t>
            </a:r>
            <a:r>
              <a:rPr lang="en-US" sz="2000" dirty="0"/>
              <a:t>detectable by echocardiography, they can be misinterpreted </a:t>
            </a:r>
            <a:r>
              <a:rPr lang="en-US" sz="2000" dirty="0" smtClean="0"/>
              <a:t>as </a:t>
            </a:r>
            <a:r>
              <a:rPr lang="en-US" sz="2000" dirty="0"/>
              <a:t>pathologic structures such as ruptured chords, mural thrombi, or </a:t>
            </a:r>
            <a:r>
              <a:rPr lang="en-US" sz="2000" dirty="0" err="1"/>
              <a:t>vegetations</a:t>
            </a:r>
            <a:r>
              <a:rPr lang="en-US" sz="2000" dirty="0"/>
              <a:t>. </a:t>
            </a:r>
          </a:p>
          <a:p>
            <a:pPr marL="0" indent="0">
              <a:buNone/>
            </a:pPr>
            <a:endParaRPr lang="en-US" sz="2000" dirty="0"/>
          </a:p>
        </p:txBody>
      </p:sp>
    </p:spTree>
    <p:extLst>
      <p:ext uri="{BB962C8B-B14F-4D97-AF65-F5344CB8AC3E}">
        <p14:creationId xmlns:p14="http://schemas.microsoft.com/office/powerpoint/2010/main" val="2521925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814" y="327546"/>
            <a:ext cx="4185623" cy="1575153"/>
          </a:xfrm>
        </p:spPr>
        <p:txBody>
          <a:bodyPr>
            <a:noAutofit/>
          </a:bodyPr>
          <a:lstStyle/>
          <a:p>
            <a:r>
              <a:rPr lang="en-US" sz="1600" dirty="0"/>
              <a:t>Two false tendons (arrows) from posteromedial mitral papillary muscle (PM) to ventricular septum (VS), representing the most common location</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814" y="2265528"/>
            <a:ext cx="4355554" cy="4045120"/>
          </a:xfrm>
        </p:spPr>
      </p:pic>
      <p:sp>
        <p:nvSpPr>
          <p:cNvPr id="5" name="Text Placeholder 4"/>
          <p:cNvSpPr>
            <a:spLocks noGrp="1"/>
          </p:cNvSpPr>
          <p:nvPr>
            <p:ph type="body" sz="quarter" idx="3"/>
          </p:nvPr>
        </p:nvSpPr>
        <p:spPr>
          <a:xfrm>
            <a:off x="5552272" y="655093"/>
            <a:ext cx="4110343" cy="1247606"/>
          </a:xfrm>
        </p:spPr>
        <p:txBody>
          <a:bodyPr>
            <a:normAutofit fontScale="70000" lnSpcReduction="20000"/>
          </a:bodyPr>
          <a:lstStyle/>
          <a:p>
            <a:r>
              <a:rPr lang="en-US" dirty="0"/>
              <a:t>Complex branching false tendon (arrows) with origin from the left ventricular free wall (FW) and insertions into the ventricular septum </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49711" y="2265528"/>
            <a:ext cx="3572374" cy="4045120"/>
          </a:xfrm>
        </p:spPr>
      </p:pic>
    </p:spTree>
    <p:extLst>
      <p:ext uri="{BB962C8B-B14F-4D97-AF65-F5344CB8AC3E}">
        <p14:creationId xmlns:p14="http://schemas.microsoft.com/office/powerpoint/2010/main" val="4065058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77334" y="1064527"/>
            <a:ext cx="8596668" cy="5418160"/>
          </a:xfrm>
        </p:spPr>
        <p:txBody>
          <a:bodyPr>
            <a:normAutofit lnSpcReduction="10000"/>
          </a:bodyPr>
          <a:lstStyle/>
          <a:p>
            <a:r>
              <a:rPr lang="en-US" sz="2000" dirty="0"/>
              <a:t>Prominent left ventricular </a:t>
            </a:r>
            <a:r>
              <a:rPr lang="en-US" sz="2000" dirty="0" err="1" smtClean="0"/>
              <a:t>trabeculations</a:t>
            </a:r>
            <a:r>
              <a:rPr lang="en-US" sz="2000" dirty="0" smtClean="0"/>
              <a:t> are </a:t>
            </a:r>
            <a:r>
              <a:rPr lang="en-US" sz="2000" dirty="0"/>
              <a:t>another common anatomic normal variant that can be </a:t>
            </a:r>
            <a:r>
              <a:rPr lang="en-US" sz="2000" dirty="0" err="1" smtClean="0"/>
              <a:t>misinterpretated</a:t>
            </a:r>
            <a:r>
              <a:rPr lang="en-US" sz="2000" dirty="0" smtClean="0"/>
              <a:t>.</a:t>
            </a:r>
          </a:p>
          <a:p>
            <a:endParaRPr lang="en-US" sz="2000" dirty="0"/>
          </a:p>
          <a:p>
            <a:pPr marL="0" indent="0">
              <a:buNone/>
            </a:pPr>
            <a:endParaRPr lang="en-US" sz="2000" dirty="0" smtClean="0"/>
          </a:p>
          <a:p>
            <a:r>
              <a:rPr lang="en-US" sz="2000" dirty="0"/>
              <a:t>In </a:t>
            </a:r>
            <a:r>
              <a:rPr lang="en-US" sz="2000" dirty="0" err="1"/>
              <a:t>noncompaction</a:t>
            </a:r>
            <a:r>
              <a:rPr lang="en-US" sz="2000" dirty="0"/>
              <a:t> of the left ventricular </a:t>
            </a:r>
            <a:r>
              <a:rPr lang="en-US" sz="2000" dirty="0" smtClean="0"/>
              <a:t>myocardium, </a:t>
            </a:r>
            <a:r>
              <a:rPr lang="en-US" sz="2000" dirty="0"/>
              <a:t>there is persistence of prominent ventricular </a:t>
            </a:r>
            <a:r>
              <a:rPr lang="en-US" sz="2000" dirty="0" err="1"/>
              <a:t>trabeculations</a:t>
            </a:r>
            <a:r>
              <a:rPr lang="en-US" sz="2000" dirty="0"/>
              <a:t> and deep </a:t>
            </a:r>
            <a:r>
              <a:rPr lang="en-US" sz="2000" dirty="0" err="1"/>
              <a:t>intertrabecular</a:t>
            </a:r>
            <a:r>
              <a:rPr lang="en-US" sz="2000" dirty="0"/>
              <a:t> recesses </a:t>
            </a:r>
            <a:r>
              <a:rPr lang="en-US" sz="2000" dirty="0" smtClean="0"/>
              <a:t>.</a:t>
            </a:r>
          </a:p>
          <a:p>
            <a:endParaRPr lang="en-US" sz="2000" dirty="0" smtClean="0"/>
          </a:p>
          <a:p>
            <a:pPr marL="0" indent="0">
              <a:buNone/>
            </a:pPr>
            <a:endParaRPr lang="en-US" sz="2000" dirty="0" smtClean="0"/>
          </a:p>
          <a:p>
            <a:r>
              <a:rPr lang="en-US" sz="2000" dirty="0" smtClean="0"/>
              <a:t>It May be caused </a:t>
            </a:r>
            <a:r>
              <a:rPr lang="en-US" sz="2000" dirty="0"/>
              <a:t>by arrest in the normal in utero process of myocardial compaction</a:t>
            </a:r>
            <a:r>
              <a:rPr lang="en-US" sz="2000" dirty="0" smtClean="0"/>
              <a:t>.</a:t>
            </a:r>
          </a:p>
          <a:p>
            <a:endParaRPr lang="en-US" sz="2000" dirty="0" smtClean="0"/>
          </a:p>
          <a:p>
            <a:endParaRPr lang="en-US" sz="2000" dirty="0"/>
          </a:p>
          <a:p>
            <a:r>
              <a:rPr lang="en-US" sz="2000" dirty="0" smtClean="0"/>
              <a:t> </a:t>
            </a:r>
            <a:r>
              <a:rPr lang="en-US" sz="2000" dirty="0"/>
              <a:t>The associated clinical </a:t>
            </a:r>
            <a:r>
              <a:rPr lang="en-US" sz="2000" dirty="0" smtClean="0"/>
              <a:t>manifestations present as features of DCM.</a:t>
            </a:r>
            <a:endParaRPr lang="en-US" sz="2000" dirty="0"/>
          </a:p>
        </p:txBody>
      </p:sp>
    </p:spTree>
    <p:extLst>
      <p:ext uri="{BB962C8B-B14F-4D97-AF65-F5344CB8AC3E}">
        <p14:creationId xmlns:p14="http://schemas.microsoft.com/office/powerpoint/2010/main" val="10814633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5161" r="5161"/>
          <a:stretch>
            <a:fillRect/>
          </a:stretch>
        </p:blipFill>
        <p:spPr>
          <a:xfrm>
            <a:off x="4828347" y="630877"/>
            <a:ext cx="5803260" cy="5056495"/>
          </a:xfrm>
        </p:spPr>
      </p:pic>
      <p:sp>
        <p:nvSpPr>
          <p:cNvPr id="6" name="Text Placeholder 5"/>
          <p:cNvSpPr>
            <a:spLocks noGrp="1"/>
          </p:cNvSpPr>
          <p:nvPr>
            <p:ph type="body" sz="half" idx="2"/>
          </p:nvPr>
        </p:nvSpPr>
        <p:spPr>
          <a:xfrm>
            <a:off x="580481" y="1074637"/>
            <a:ext cx="3932237" cy="4168977"/>
          </a:xfrm>
        </p:spPr>
        <p:txBody>
          <a:bodyPr/>
          <a:lstStyle/>
          <a:p>
            <a:r>
              <a:rPr lang="en-US" sz="2000" dirty="0"/>
              <a:t>Prominent left ventricular </a:t>
            </a:r>
            <a:r>
              <a:rPr lang="en-US" sz="2000" dirty="0" err="1"/>
              <a:t>trabeculations</a:t>
            </a:r>
            <a:r>
              <a:rPr lang="en-US" sz="2000" dirty="0"/>
              <a:t>. Multiple large muscle bundles extend from the anterior free wall to the septum (probes</a:t>
            </a:r>
            <a:r>
              <a:rPr lang="en-US" dirty="0"/>
              <a:t>)</a:t>
            </a:r>
          </a:p>
        </p:txBody>
      </p:sp>
    </p:spTree>
    <p:extLst>
      <p:ext uri="{BB962C8B-B14F-4D97-AF65-F5344CB8AC3E}">
        <p14:creationId xmlns:p14="http://schemas.microsoft.com/office/powerpoint/2010/main" val="883774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779" y="2456596"/>
            <a:ext cx="8004760" cy="824931"/>
          </a:xfrm>
        </p:spPr>
        <p:txBody>
          <a:bodyPr/>
          <a:lstStyle/>
          <a:p>
            <a:r>
              <a:rPr lang="en-US" dirty="0" smtClean="0"/>
              <a:t>                ATRIAL SEPTUM</a:t>
            </a:r>
            <a:endParaRPr lang="en-US" dirty="0"/>
          </a:p>
        </p:txBody>
      </p:sp>
    </p:spTree>
    <p:extLst>
      <p:ext uri="{BB962C8B-B14F-4D97-AF65-F5344CB8AC3E}">
        <p14:creationId xmlns:p14="http://schemas.microsoft.com/office/powerpoint/2010/main" val="28146140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4716" y="528803"/>
            <a:ext cx="10821537" cy="5661808"/>
          </a:xfrm>
        </p:spPr>
        <p:txBody>
          <a:bodyPr>
            <a:normAutofit/>
          </a:bodyPr>
          <a:lstStyle/>
          <a:p>
            <a:r>
              <a:rPr lang="en-US" sz="2000" dirty="0" smtClean="0"/>
              <a:t>The </a:t>
            </a:r>
            <a:r>
              <a:rPr lang="en-US" sz="2000" dirty="0" err="1" smtClean="0"/>
              <a:t>interatrial</a:t>
            </a:r>
            <a:r>
              <a:rPr lang="en-US" sz="2000" dirty="0" smtClean="0"/>
              <a:t> portion is characterized by the fossa </a:t>
            </a:r>
            <a:r>
              <a:rPr lang="en-US" sz="2000" dirty="0" err="1" smtClean="0"/>
              <a:t>ovalis</a:t>
            </a:r>
            <a:r>
              <a:rPr lang="en-US" sz="2000" dirty="0" smtClean="0"/>
              <a:t>, which is the anatomic </a:t>
            </a:r>
            <a:r>
              <a:rPr lang="en-US" sz="2000" dirty="0"/>
              <a:t>hallmark of a morphologic right atrium </a:t>
            </a:r>
            <a:r>
              <a:rPr lang="en-US" sz="2000" dirty="0" smtClean="0"/>
              <a:t>.</a:t>
            </a:r>
          </a:p>
          <a:p>
            <a:pPr marL="0" indent="0">
              <a:buNone/>
            </a:pPr>
            <a:endParaRPr lang="en-US" sz="2000" dirty="0" smtClean="0"/>
          </a:p>
          <a:p>
            <a:pPr marL="0" indent="0">
              <a:buNone/>
            </a:pPr>
            <a:endParaRPr lang="en-US" sz="2000" dirty="0" smtClean="0"/>
          </a:p>
          <a:p>
            <a:pPr marL="0" indent="0">
              <a:buNone/>
            </a:pPr>
            <a:endParaRPr lang="en-US" sz="2000" dirty="0"/>
          </a:p>
          <a:p>
            <a:r>
              <a:rPr lang="en-US" sz="2000" dirty="0" smtClean="0"/>
              <a:t>Its outer </a:t>
            </a:r>
            <a:r>
              <a:rPr lang="en-US" sz="2000" dirty="0"/>
              <a:t>muscular rim is a horseshoe-shaped </a:t>
            </a:r>
            <a:r>
              <a:rPr lang="en-US" sz="2000" dirty="0" err="1"/>
              <a:t>limbus</a:t>
            </a:r>
            <a:r>
              <a:rPr lang="en-US" sz="2000" dirty="0"/>
              <a:t>, and its central depression is the valve of the fossa </a:t>
            </a:r>
            <a:r>
              <a:rPr lang="en-US" sz="2000" dirty="0" err="1" smtClean="0"/>
              <a:t>ovalis</a:t>
            </a:r>
            <a:r>
              <a:rPr lang="en-US" sz="2000" dirty="0" smtClean="0"/>
              <a:t>.</a:t>
            </a:r>
          </a:p>
          <a:p>
            <a:pPr marL="0" indent="0">
              <a:buNone/>
            </a:pPr>
            <a:endParaRPr lang="en-US" sz="2000" dirty="0" smtClean="0"/>
          </a:p>
          <a:p>
            <a:pPr marL="0" indent="0">
              <a:buNone/>
            </a:pPr>
            <a:endParaRPr lang="en-US" sz="2000" dirty="0" smtClean="0"/>
          </a:p>
          <a:p>
            <a:pPr marL="0" indent="0">
              <a:buNone/>
            </a:pPr>
            <a:endParaRPr lang="en-US" sz="2000" dirty="0" smtClean="0"/>
          </a:p>
          <a:p>
            <a:r>
              <a:rPr lang="en-US" sz="2000" dirty="0" smtClean="0"/>
              <a:t> The </a:t>
            </a:r>
            <a:r>
              <a:rPr lang="en-US" sz="2000" dirty="0"/>
              <a:t>potential </a:t>
            </a:r>
            <a:r>
              <a:rPr lang="en-US" sz="2000" dirty="0" err="1"/>
              <a:t>interatrial</a:t>
            </a:r>
            <a:r>
              <a:rPr lang="en-US" sz="2000" dirty="0"/>
              <a:t> </a:t>
            </a:r>
            <a:r>
              <a:rPr lang="en-US" sz="2000" dirty="0" smtClean="0"/>
              <a:t>passageway between </a:t>
            </a:r>
            <a:r>
              <a:rPr lang="en-US" sz="2000" dirty="0"/>
              <a:t>the </a:t>
            </a:r>
            <a:r>
              <a:rPr lang="en-US" sz="2000" dirty="0" err="1"/>
              <a:t>limbus</a:t>
            </a:r>
            <a:r>
              <a:rPr lang="en-US" sz="2000" dirty="0"/>
              <a:t> and the valve (which is patent throughout fetal life) is the foramen </a:t>
            </a:r>
            <a:r>
              <a:rPr lang="en-US" sz="2000" dirty="0" err="1"/>
              <a:t>ovale</a:t>
            </a:r>
            <a:r>
              <a:rPr lang="en-US" sz="2000" dirty="0"/>
              <a:t> </a:t>
            </a:r>
            <a:r>
              <a:rPr lang="en-US" sz="2000" dirty="0" smtClean="0"/>
              <a:t>.</a:t>
            </a:r>
          </a:p>
          <a:p>
            <a:endParaRPr lang="en-US" sz="2000" dirty="0" smtClean="0"/>
          </a:p>
          <a:p>
            <a:pPr marL="0" indent="0">
              <a:buNone/>
            </a:pPr>
            <a:r>
              <a:rPr lang="en-US" sz="2000" dirty="0" smtClean="0"/>
              <a:t> </a:t>
            </a:r>
            <a:endParaRPr lang="en-US" sz="2000" dirty="0"/>
          </a:p>
        </p:txBody>
      </p:sp>
    </p:spTree>
    <p:extLst>
      <p:ext uri="{BB962C8B-B14F-4D97-AF65-F5344CB8AC3E}">
        <p14:creationId xmlns:p14="http://schemas.microsoft.com/office/powerpoint/2010/main" val="39921779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Text Placeholder 4"/>
          <p:cNvSpPr>
            <a:spLocks noGrp="1"/>
          </p:cNvSpPr>
          <p:nvPr>
            <p:ph type="body" sz="half" idx="2"/>
          </p:nvPr>
        </p:nvSpPr>
        <p:spPr>
          <a:xfrm>
            <a:off x="677334" y="1023582"/>
            <a:ext cx="3854528" cy="4667533"/>
          </a:xfrm>
        </p:spPr>
        <p:txBody>
          <a:bodyPr>
            <a:normAutofit/>
          </a:bodyPr>
          <a:lstStyle/>
          <a:p>
            <a:pPr marL="285750" indent="-285750">
              <a:buFont typeface="Arial" panose="020B0604020202020204" pitchFamily="34" charset="0"/>
              <a:buChar char="•"/>
            </a:pPr>
            <a:r>
              <a:rPr lang="en-US" sz="2000" dirty="0"/>
              <a:t>The </a:t>
            </a:r>
            <a:r>
              <a:rPr lang="en-US" sz="2000" dirty="0" err="1"/>
              <a:t>limbus</a:t>
            </a:r>
            <a:r>
              <a:rPr lang="en-US" sz="2000" dirty="0"/>
              <a:t> of the fossa </a:t>
            </a:r>
            <a:r>
              <a:rPr lang="en-US" sz="2000" dirty="0" err="1"/>
              <a:t>ovalis</a:t>
            </a:r>
            <a:r>
              <a:rPr lang="en-US" sz="2000" dirty="0"/>
              <a:t> is completely covered by its opaque valve and is not directly visible from the left atrium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862" y="614149"/>
            <a:ext cx="6135066" cy="5773003"/>
          </a:xfrm>
          <a:prstGeom prst="rect">
            <a:avLst/>
          </a:prstGeom>
        </p:spPr>
      </p:pic>
    </p:spTree>
    <p:extLst>
      <p:ext uri="{BB962C8B-B14F-4D97-AF65-F5344CB8AC3E}">
        <p14:creationId xmlns:p14="http://schemas.microsoft.com/office/powerpoint/2010/main" val="3816240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408" y="230858"/>
            <a:ext cx="11384924" cy="5700445"/>
          </a:xfrm>
        </p:spPr>
        <p:txBody>
          <a:bodyPr>
            <a:normAutofit lnSpcReduction="10000"/>
          </a:bodyPr>
          <a:lstStyle/>
          <a:p>
            <a:endParaRPr lang="en-US" dirty="0" smtClean="0"/>
          </a:p>
          <a:p>
            <a:pPr marL="0" indent="0">
              <a:buNone/>
            </a:pPr>
            <a:endParaRPr lang="en-US" dirty="0" smtClean="0"/>
          </a:p>
          <a:p>
            <a:r>
              <a:rPr lang="en-US" sz="2000" dirty="0" smtClean="0"/>
              <a:t>The </a:t>
            </a:r>
            <a:r>
              <a:rPr lang="en-US" sz="2000" dirty="0"/>
              <a:t>foramen </a:t>
            </a:r>
            <a:r>
              <a:rPr lang="en-US" sz="2000" dirty="0" err="1"/>
              <a:t>ovale</a:t>
            </a:r>
            <a:r>
              <a:rPr lang="en-US" sz="2000" dirty="0"/>
              <a:t> is anatomically closed in </a:t>
            </a:r>
            <a:r>
              <a:rPr lang="en-US" sz="2000" dirty="0" smtClean="0"/>
              <a:t>two-thirds </a:t>
            </a:r>
            <a:r>
              <a:rPr lang="en-US" sz="2000" dirty="0"/>
              <a:t>of adults, but in the remaining one-third it remains patent and, </a:t>
            </a:r>
            <a:r>
              <a:rPr lang="en-US" sz="2000" dirty="0" smtClean="0"/>
              <a:t>therefore</a:t>
            </a:r>
            <a:r>
              <a:rPr lang="en-US" sz="2000" dirty="0"/>
              <a:t>, a potential source for shunts and paradoxical embolism. </a:t>
            </a:r>
            <a:endParaRPr lang="en-US" sz="2000" dirty="0" smtClean="0"/>
          </a:p>
          <a:p>
            <a:pPr marL="0" indent="0">
              <a:buNone/>
            </a:pPr>
            <a:endParaRPr lang="en-US" sz="2000" dirty="0"/>
          </a:p>
          <a:p>
            <a:endParaRPr lang="en-US" sz="2000" dirty="0" smtClean="0"/>
          </a:p>
          <a:p>
            <a:endParaRPr lang="en-US" sz="2000" dirty="0"/>
          </a:p>
          <a:p>
            <a:r>
              <a:rPr lang="en-US" sz="2000" dirty="0" smtClean="0"/>
              <a:t>Stretching </a:t>
            </a:r>
            <a:r>
              <a:rPr lang="en-US" sz="2000" dirty="0"/>
              <a:t>of the atrial septum, when the atria are markedly dilated, can transform a patent foramen </a:t>
            </a:r>
            <a:r>
              <a:rPr lang="en-US" sz="2000" dirty="0" err="1"/>
              <a:t>ovale</a:t>
            </a:r>
            <a:r>
              <a:rPr lang="en-US" sz="2000" dirty="0"/>
              <a:t> into an acquired atrial septal defect</a:t>
            </a:r>
            <a:r>
              <a:rPr lang="en-US" sz="2000" dirty="0" smtClean="0"/>
              <a:t>.</a:t>
            </a:r>
          </a:p>
          <a:p>
            <a:endParaRPr lang="en-US" sz="2000" dirty="0"/>
          </a:p>
          <a:p>
            <a:endParaRPr lang="en-US" sz="2000" dirty="0" smtClean="0"/>
          </a:p>
          <a:p>
            <a:pPr marL="0" indent="0">
              <a:buNone/>
            </a:pPr>
            <a:endParaRPr lang="en-US" sz="2000" dirty="0" smtClean="0"/>
          </a:p>
          <a:p>
            <a:r>
              <a:rPr lang="en-US" sz="2000" dirty="0" smtClean="0"/>
              <a:t>Congenital </a:t>
            </a:r>
            <a:r>
              <a:rPr lang="en-US" sz="2000" dirty="0"/>
              <a:t>atrial septal defects most often occur in the region of the valve of the fossa </a:t>
            </a:r>
            <a:r>
              <a:rPr lang="en-US" sz="2000" dirty="0" err="1"/>
              <a:t>ovalis</a:t>
            </a:r>
            <a:r>
              <a:rPr lang="en-US" sz="2000" dirty="0"/>
              <a:t> (so-called </a:t>
            </a:r>
            <a:r>
              <a:rPr lang="en-US" sz="2000" dirty="0" err="1"/>
              <a:t>secundum</a:t>
            </a:r>
            <a:r>
              <a:rPr lang="en-US" sz="2000" dirty="0"/>
              <a:t>-type defects). Redundant valve tissue can form an aneurysm of the valve of the fossa </a:t>
            </a:r>
            <a:r>
              <a:rPr lang="en-US" sz="2000" dirty="0" err="1"/>
              <a:t>ovalis</a:t>
            </a:r>
            <a:r>
              <a:rPr lang="en-US" sz="2000" dirty="0" smtClean="0"/>
              <a:t>.</a:t>
            </a:r>
          </a:p>
          <a:p>
            <a:endParaRPr lang="en-US" sz="2000" dirty="0"/>
          </a:p>
        </p:txBody>
      </p:sp>
    </p:spTree>
    <p:extLst>
      <p:ext uri="{BB962C8B-B14F-4D97-AF65-F5344CB8AC3E}">
        <p14:creationId xmlns:p14="http://schemas.microsoft.com/office/powerpoint/2010/main" val="1482160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1558" y="600502"/>
            <a:ext cx="5841242" cy="5759354"/>
          </a:xfrm>
        </p:spPr>
      </p:pic>
      <p:sp>
        <p:nvSpPr>
          <p:cNvPr id="6" name="Text Placeholder 5"/>
          <p:cNvSpPr>
            <a:spLocks noGrp="1"/>
          </p:cNvSpPr>
          <p:nvPr>
            <p:ph type="body" sz="half" idx="2"/>
          </p:nvPr>
        </p:nvSpPr>
        <p:spPr>
          <a:xfrm>
            <a:off x="677334" y="928048"/>
            <a:ext cx="3854528" cy="5254387"/>
          </a:xfrm>
        </p:spPr>
        <p:txBody>
          <a:bodyPr/>
          <a:lstStyle/>
          <a:p>
            <a:endParaRPr lang="en-US" sz="2000" dirty="0"/>
          </a:p>
          <a:p>
            <a:r>
              <a:rPr lang="en-US" sz="2000" dirty="0" smtClean="0"/>
              <a:t>During </a:t>
            </a:r>
            <a:r>
              <a:rPr lang="en-US" sz="2000" dirty="0" err="1"/>
              <a:t>transseptal</a:t>
            </a:r>
            <a:r>
              <a:rPr lang="en-US" sz="2000" dirty="0"/>
              <a:t> procedures, care must be taken to stay within the confines of the valve of the fossa </a:t>
            </a:r>
            <a:r>
              <a:rPr lang="en-US" sz="2000" dirty="0" err="1"/>
              <a:t>ovalis</a:t>
            </a:r>
            <a:r>
              <a:rPr lang="en-US" sz="2000" dirty="0"/>
              <a:t> to avoid perforation of an aortic sinus.</a:t>
            </a:r>
          </a:p>
          <a:p>
            <a:endParaRPr lang="en-US" dirty="0"/>
          </a:p>
        </p:txBody>
      </p:sp>
    </p:spTree>
    <p:extLst>
      <p:ext uri="{BB962C8B-B14F-4D97-AF65-F5344CB8AC3E}">
        <p14:creationId xmlns:p14="http://schemas.microsoft.com/office/powerpoint/2010/main" val="33139571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33" y="745822"/>
            <a:ext cx="10515600" cy="5867870"/>
          </a:xfrm>
        </p:spPr>
        <p:txBody>
          <a:bodyPr>
            <a:normAutofit/>
          </a:bodyPr>
          <a:lstStyle/>
          <a:p>
            <a:r>
              <a:rPr lang="en-US" dirty="0"/>
              <a:t>The AV portion of the atrial septum is made of major muscular and minor membranous components and separates the </a:t>
            </a:r>
            <a:r>
              <a:rPr lang="en-US" dirty="0" smtClean="0"/>
              <a:t>RA from LV.</a:t>
            </a:r>
          </a:p>
          <a:p>
            <a:pPr marL="0" indent="0">
              <a:buNone/>
            </a:pPr>
            <a:endParaRPr lang="en-US" dirty="0" smtClean="0"/>
          </a:p>
          <a:p>
            <a:pPr marL="0" indent="0">
              <a:buNone/>
            </a:pPr>
            <a:endParaRPr lang="en-US" dirty="0" smtClean="0"/>
          </a:p>
          <a:p>
            <a:r>
              <a:rPr lang="en-US" dirty="0" smtClean="0"/>
              <a:t>The </a:t>
            </a:r>
            <a:r>
              <a:rPr lang="en-US" dirty="0"/>
              <a:t>AV septum corresponds roughly to the </a:t>
            </a:r>
            <a:r>
              <a:rPr lang="en-US" b="1" u="sng" dirty="0"/>
              <a:t>triangle of </a:t>
            </a:r>
            <a:r>
              <a:rPr lang="en-US" b="1" u="sng" dirty="0" smtClean="0"/>
              <a:t>Koch </a:t>
            </a:r>
            <a:r>
              <a:rPr lang="en-US" dirty="0"/>
              <a:t>an important anatomic surgical landmark because it contains the AV node and proximal portion of the AV (His) bundle</a:t>
            </a:r>
            <a:r>
              <a:rPr lang="en-US" dirty="0" smtClean="0"/>
              <a:t>.</a:t>
            </a:r>
          </a:p>
          <a:p>
            <a:pPr marL="0" indent="0">
              <a:buNone/>
            </a:pPr>
            <a:endParaRPr lang="en-US" dirty="0" smtClean="0"/>
          </a:p>
          <a:p>
            <a:pPr marL="0" indent="0">
              <a:buNone/>
            </a:pPr>
            <a:endParaRPr lang="en-US" dirty="0"/>
          </a:p>
          <a:p>
            <a:r>
              <a:rPr lang="en-US" dirty="0" smtClean="0"/>
              <a:t> Procedures like tricuspid </a:t>
            </a:r>
            <a:r>
              <a:rPr lang="en-US" dirty="0" err="1" smtClean="0"/>
              <a:t>annuloplasty</a:t>
            </a:r>
            <a:r>
              <a:rPr lang="en-US" dirty="0" smtClean="0"/>
              <a:t> </a:t>
            </a:r>
            <a:r>
              <a:rPr lang="en-US" dirty="0"/>
              <a:t>and patch closures of membranous ventricular septal defects, care must be taken to avoid injury to the conduction </a:t>
            </a:r>
            <a:r>
              <a:rPr lang="en-US" dirty="0" smtClean="0"/>
              <a:t>system.</a:t>
            </a:r>
          </a:p>
          <a:p>
            <a:endParaRPr lang="en-US" dirty="0" smtClean="0"/>
          </a:p>
          <a:p>
            <a:endParaRPr lang="en-US" dirty="0" smtClean="0"/>
          </a:p>
          <a:p>
            <a:r>
              <a:rPr lang="en-US" dirty="0" err="1" smtClean="0"/>
              <a:t>Lipomatous</a:t>
            </a:r>
            <a:r>
              <a:rPr lang="en-US" dirty="0" smtClean="0"/>
              <a:t> </a:t>
            </a:r>
            <a:r>
              <a:rPr lang="en-US" dirty="0"/>
              <a:t>hypertrophy of the atrial septum is characterized by excessive accumulation of adipose tissue within the </a:t>
            </a:r>
            <a:r>
              <a:rPr lang="en-US" dirty="0" err="1"/>
              <a:t>limbus</a:t>
            </a:r>
            <a:r>
              <a:rPr lang="en-US" dirty="0"/>
              <a:t> of the fossa </a:t>
            </a:r>
            <a:r>
              <a:rPr lang="en-US" dirty="0" err="1"/>
              <a:t>ovalis</a:t>
            </a:r>
            <a:r>
              <a:rPr lang="en-US" dirty="0"/>
              <a:t> but always sparing the valve of the </a:t>
            </a:r>
            <a:r>
              <a:rPr lang="en-US" dirty="0" smtClean="0"/>
              <a:t>fossa and it </a:t>
            </a:r>
            <a:r>
              <a:rPr lang="en-US" dirty="0"/>
              <a:t>can be misinterpreted as a thrombus or neoplasm</a:t>
            </a:r>
          </a:p>
          <a:p>
            <a:endParaRPr lang="en-US" dirty="0"/>
          </a:p>
        </p:txBody>
      </p:sp>
    </p:spTree>
    <p:extLst>
      <p:ext uri="{BB962C8B-B14F-4D97-AF65-F5344CB8AC3E}">
        <p14:creationId xmlns:p14="http://schemas.microsoft.com/office/powerpoint/2010/main" val="603566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723331"/>
            <a:ext cx="9001047" cy="5318031"/>
          </a:xfrm>
        </p:spPr>
        <p:txBody>
          <a:bodyPr>
            <a:normAutofit/>
          </a:bodyPr>
          <a:lstStyle/>
          <a:p>
            <a:endParaRPr lang="en-US" dirty="0" smtClean="0"/>
          </a:p>
          <a:p>
            <a:r>
              <a:rPr lang="en-US" sz="2000" dirty="0"/>
              <a:t>The two layers are continuous with each other at the roots of the great vessels, i.e. ascending aorta, pulmonary trunk, two venae </a:t>
            </a:r>
            <a:r>
              <a:rPr lang="en-US" sz="2000" dirty="0" err="1"/>
              <a:t>cavae</a:t>
            </a:r>
            <a:r>
              <a:rPr lang="en-US" sz="2000" dirty="0"/>
              <a:t>, and four pulmonary veins</a:t>
            </a:r>
          </a:p>
          <a:p>
            <a:endParaRPr lang="en-US" sz="2000" dirty="0" smtClean="0"/>
          </a:p>
          <a:p>
            <a:endParaRPr lang="en-US" sz="2000" dirty="0"/>
          </a:p>
          <a:p>
            <a:pPr marL="0" indent="0">
              <a:buNone/>
            </a:pPr>
            <a:endParaRPr lang="en-US" sz="2000" dirty="0"/>
          </a:p>
          <a:p>
            <a:r>
              <a:rPr lang="en-US" sz="2000" dirty="0"/>
              <a:t>T</a:t>
            </a:r>
            <a:r>
              <a:rPr lang="en-US" sz="2000" dirty="0" smtClean="0"/>
              <a:t>he </a:t>
            </a:r>
            <a:r>
              <a:rPr lang="en-US" sz="2000" dirty="0" err="1"/>
              <a:t>intrapericardial</a:t>
            </a:r>
            <a:r>
              <a:rPr lang="en-US" sz="2000" dirty="0"/>
              <a:t> location of the ascending aorta, diseases such as localized aortic wall hematoma, aortic dissection, or aortic rupture can produce a rapidly fatal </a:t>
            </a:r>
            <a:r>
              <a:rPr lang="en-US" sz="2000" dirty="0" err="1" smtClean="0"/>
              <a:t>hemopericardium</a:t>
            </a:r>
            <a:r>
              <a:rPr lang="en-US" sz="2000" dirty="0" smtClean="0"/>
              <a:t>.</a:t>
            </a:r>
          </a:p>
          <a:p>
            <a:endParaRPr lang="en-US" dirty="0"/>
          </a:p>
        </p:txBody>
      </p:sp>
    </p:spTree>
    <p:extLst>
      <p:ext uri="{BB962C8B-B14F-4D97-AF65-F5344CB8AC3E}">
        <p14:creationId xmlns:p14="http://schemas.microsoft.com/office/powerpoint/2010/main" val="3535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4037" y="204717"/>
            <a:ext cx="5845933" cy="6346209"/>
          </a:xfrm>
        </p:spPr>
      </p:pic>
      <p:sp>
        <p:nvSpPr>
          <p:cNvPr id="6" name="Text Placeholder 5"/>
          <p:cNvSpPr>
            <a:spLocks noGrp="1"/>
          </p:cNvSpPr>
          <p:nvPr>
            <p:ph type="body" sz="half" idx="2"/>
          </p:nvPr>
        </p:nvSpPr>
        <p:spPr>
          <a:xfrm>
            <a:off x="450376" y="409434"/>
            <a:ext cx="4553661" cy="5895832"/>
          </a:xfrm>
        </p:spPr>
        <p:txBody>
          <a:bodyPr/>
          <a:lstStyle/>
          <a:p>
            <a:r>
              <a:rPr lang="en-US" sz="2000" dirty="0"/>
              <a:t>When defects </a:t>
            </a:r>
            <a:r>
              <a:rPr lang="en-US" sz="2000" dirty="0" smtClean="0"/>
              <a:t>is </a:t>
            </a:r>
            <a:r>
              <a:rPr lang="en-US" sz="2000" dirty="0"/>
              <a:t>in the muscular AV septum, the mitral annulus usually drops to the same level as the tricuspid </a:t>
            </a:r>
            <a:r>
              <a:rPr lang="en-US" sz="2000" dirty="0" smtClean="0"/>
              <a:t>annulus.</a:t>
            </a:r>
          </a:p>
          <a:p>
            <a:r>
              <a:rPr lang="en-US" sz="2000" dirty="0" smtClean="0"/>
              <a:t>Both mitral annulus and tricuspid annulus </a:t>
            </a:r>
          </a:p>
          <a:p>
            <a:r>
              <a:rPr lang="en-US" sz="2000" dirty="0" smtClean="0"/>
              <a:t> </a:t>
            </a:r>
            <a:endParaRPr lang="en-US" dirty="0"/>
          </a:p>
        </p:txBody>
      </p:sp>
    </p:spTree>
    <p:extLst>
      <p:ext uri="{BB962C8B-B14F-4D97-AF65-F5344CB8AC3E}">
        <p14:creationId xmlns:p14="http://schemas.microsoft.com/office/powerpoint/2010/main" val="18768925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Gerbode</a:t>
            </a:r>
            <a:r>
              <a:rPr lang="en-US" dirty="0" smtClean="0"/>
              <a:t> Defect</a:t>
            </a:r>
            <a:endParaRPr lang="en-US" dirty="0"/>
          </a:p>
        </p:txBody>
      </p:sp>
      <p:sp>
        <p:nvSpPr>
          <p:cNvPr id="6" name="Content Placeholder 5"/>
          <p:cNvSpPr>
            <a:spLocks noGrp="1"/>
          </p:cNvSpPr>
          <p:nvPr>
            <p:ph idx="1"/>
          </p:nvPr>
        </p:nvSpPr>
        <p:spPr/>
        <p:txBody>
          <a:bodyPr/>
          <a:lstStyle/>
          <a:p>
            <a:r>
              <a:rPr lang="en-US" dirty="0" smtClean="0"/>
              <a:t>LV to RA Shunt</a:t>
            </a:r>
          </a:p>
          <a:p>
            <a:pPr marL="0" indent="0">
              <a:buNone/>
            </a:pPr>
            <a:endParaRPr lang="en-US" dirty="0" smtClean="0"/>
          </a:p>
          <a:p>
            <a:r>
              <a:rPr lang="en-US" dirty="0" smtClean="0"/>
              <a:t>Shunt Begins in Utero</a:t>
            </a:r>
          </a:p>
          <a:p>
            <a:endParaRPr lang="en-US" dirty="0"/>
          </a:p>
          <a:p>
            <a:r>
              <a:rPr lang="en-US" dirty="0" smtClean="0"/>
              <a:t>Usually Restrictive</a:t>
            </a:r>
          </a:p>
          <a:p>
            <a:endParaRPr lang="en-US" dirty="0"/>
          </a:p>
          <a:p>
            <a:r>
              <a:rPr lang="en-US" dirty="0" smtClean="0"/>
              <a:t>RA Enlargement Disproportionate to the size of pulmonary trunk</a:t>
            </a:r>
          </a:p>
          <a:p>
            <a:endParaRPr lang="en-US" dirty="0"/>
          </a:p>
        </p:txBody>
      </p:sp>
    </p:spTree>
    <p:extLst>
      <p:ext uri="{BB962C8B-B14F-4D97-AF65-F5344CB8AC3E}">
        <p14:creationId xmlns:p14="http://schemas.microsoft.com/office/powerpoint/2010/main" val="318877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Practical importance</a:t>
            </a:r>
            <a:endParaRPr lang="en-US" dirty="0"/>
          </a:p>
        </p:txBody>
      </p:sp>
      <p:sp>
        <p:nvSpPr>
          <p:cNvPr id="6" name="Content Placeholder 5"/>
          <p:cNvSpPr>
            <a:spLocks noGrp="1"/>
          </p:cNvSpPr>
          <p:nvPr>
            <p:ph idx="1"/>
          </p:nvPr>
        </p:nvSpPr>
        <p:spPr/>
        <p:txBody>
          <a:bodyPr>
            <a:normAutofit/>
          </a:bodyPr>
          <a:lstStyle/>
          <a:p>
            <a:r>
              <a:rPr lang="en-US" sz="2000" dirty="0" err="1" smtClean="0"/>
              <a:t>Ostium</a:t>
            </a:r>
            <a:r>
              <a:rPr lang="en-US" sz="2000" dirty="0" smtClean="0"/>
              <a:t> </a:t>
            </a:r>
            <a:r>
              <a:rPr lang="en-US" sz="2000" dirty="0" err="1" smtClean="0"/>
              <a:t>Secondum</a:t>
            </a:r>
            <a:r>
              <a:rPr lang="en-US" sz="2000" dirty="0" smtClean="0"/>
              <a:t> ASD is the most common form of ASD(75%)and defect is seen classically in fossa </a:t>
            </a:r>
            <a:r>
              <a:rPr lang="en-US" sz="2000" dirty="0" err="1" smtClean="0"/>
              <a:t>ovalis</a:t>
            </a:r>
            <a:r>
              <a:rPr lang="en-US" sz="2000" dirty="0" smtClean="0"/>
              <a:t>.</a:t>
            </a:r>
          </a:p>
          <a:p>
            <a:endParaRPr lang="en-US" sz="2000" dirty="0"/>
          </a:p>
          <a:p>
            <a:r>
              <a:rPr lang="en-US" sz="2000" dirty="0" smtClean="0"/>
              <a:t>Most ASD close around 4 years of age and only 4% close after 4 years of age.</a:t>
            </a:r>
          </a:p>
          <a:p>
            <a:endParaRPr lang="en-US" sz="2000" dirty="0"/>
          </a:p>
          <a:p>
            <a:r>
              <a:rPr lang="en-US" sz="2000" dirty="0" smtClean="0"/>
              <a:t>Sinus </a:t>
            </a:r>
            <a:r>
              <a:rPr lang="en-US" sz="2000" dirty="0" err="1" smtClean="0"/>
              <a:t>venosus</a:t>
            </a:r>
            <a:r>
              <a:rPr lang="en-US" sz="2000" dirty="0" smtClean="0"/>
              <a:t> ASD is associated with PAPVC in 90% and is associated with ectopic atrial rhythm due to SA </a:t>
            </a:r>
            <a:r>
              <a:rPr lang="en-US" sz="2000" dirty="0" err="1" smtClean="0"/>
              <a:t>nde</a:t>
            </a:r>
            <a:r>
              <a:rPr lang="en-US" sz="2000" dirty="0" smtClean="0"/>
              <a:t> located near the lesion</a:t>
            </a:r>
            <a:endParaRPr lang="en-US" sz="2000" dirty="0"/>
          </a:p>
        </p:txBody>
      </p:sp>
    </p:spTree>
    <p:extLst>
      <p:ext uri="{BB962C8B-B14F-4D97-AF65-F5344CB8AC3E}">
        <p14:creationId xmlns:p14="http://schemas.microsoft.com/office/powerpoint/2010/main" val="5951083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17" y="215714"/>
            <a:ext cx="4784923" cy="1053527"/>
          </a:xfrm>
        </p:spPr>
        <p:txBody>
          <a:bodyPr>
            <a:noAutofit/>
          </a:bodyPr>
          <a:lstStyle/>
          <a:p>
            <a:r>
              <a:rPr lang="en-US" sz="2800" dirty="0" err="1" smtClean="0"/>
              <a:t>Transeptal</a:t>
            </a:r>
            <a:r>
              <a:rPr lang="en-US" sz="2800" dirty="0" smtClean="0"/>
              <a:t> Puncture Techniques/Sites</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541" y="1269242"/>
            <a:ext cx="4229690" cy="4367283"/>
          </a:xfrm>
        </p:spPr>
      </p:pic>
      <p:sp>
        <p:nvSpPr>
          <p:cNvPr id="4" name="Text Placeholder 3"/>
          <p:cNvSpPr>
            <a:spLocks noGrp="1"/>
          </p:cNvSpPr>
          <p:nvPr>
            <p:ph type="body" sz="half" idx="2"/>
          </p:nvPr>
        </p:nvSpPr>
        <p:spPr>
          <a:xfrm>
            <a:off x="368489" y="1903612"/>
            <a:ext cx="4694829" cy="3023230"/>
          </a:xfrm>
        </p:spPr>
        <p:txBody>
          <a:bodyPr>
            <a:normAutofit/>
          </a:bodyPr>
          <a:lstStyle/>
          <a:p>
            <a:r>
              <a:rPr lang="en-US" sz="2000" dirty="0" err="1" smtClean="0"/>
              <a:t>Pfo</a:t>
            </a:r>
            <a:r>
              <a:rPr lang="en-US" sz="2000" dirty="0" smtClean="0"/>
              <a:t> is thinnest part of the septum and very easy to puncture and go to the left atrium and is the most commonly used site.</a:t>
            </a:r>
            <a:endParaRPr lang="en-US" sz="2000" dirty="0"/>
          </a:p>
        </p:txBody>
      </p:sp>
    </p:spTree>
    <p:extLst>
      <p:ext uri="{BB962C8B-B14F-4D97-AF65-F5344CB8AC3E}">
        <p14:creationId xmlns:p14="http://schemas.microsoft.com/office/powerpoint/2010/main" val="35263068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355" y="764275"/>
            <a:ext cx="7642746" cy="5036024"/>
          </a:xfrm>
        </p:spPr>
      </p:pic>
    </p:spTree>
    <p:extLst>
      <p:ext uri="{BB962C8B-B14F-4D97-AF65-F5344CB8AC3E}">
        <p14:creationId xmlns:p14="http://schemas.microsoft.com/office/powerpoint/2010/main" val="1904237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9433" y="464025"/>
            <a:ext cx="4122429" cy="859808"/>
          </a:xfrm>
        </p:spPr>
        <p:txBody>
          <a:bodyPr>
            <a:noAutofit/>
          </a:bodyPr>
          <a:lstStyle/>
          <a:p>
            <a:r>
              <a:rPr lang="en-US" sz="2800" dirty="0" smtClean="0"/>
              <a:t>Sites of </a:t>
            </a:r>
            <a:r>
              <a:rPr lang="en-US" sz="2800" dirty="0" err="1" smtClean="0"/>
              <a:t>Transeptal</a:t>
            </a:r>
            <a:r>
              <a:rPr lang="en-US" sz="2800" dirty="0" smtClean="0"/>
              <a:t> Puncture</a:t>
            </a:r>
            <a:endParaRPr lang="en-US" sz="28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9033" y="368490"/>
            <a:ext cx="4953332" cy="6127844"/>
          </a:xfrm>
        </p:spPr>
      </p:pic>
      <p:sp>
        <p:nvSpPr>
          <p:cNvPr id="9" name="Text Placeholder 8"/>
          <p:cNvSpPr>
            <a:spLocks noGrp="1"/>
          </p:cNvSpPr>
          <p:nvPr>
            <p:ph type="body" sz="half" idx="2"/>
          </p:nvPr>
        </p:nvSpPr>
        <p:spPr>
          <a:xfrm>
            <a:off x="286604" y="2115403"/>
            <a:ext cx="4122429" cy="4476466"/>
          </a:xfrm>
        </p:spPr>
        <p:txBody>
          <a:bodyPr>
            <a:normAutofit/>
          </a:bodyPr>
          <a:lstStyle/>
          <a:p>
            <a:r>
              <a:rPr lang="en-US" sz="2000" dirty="0" err="1" smtClean="0"/>
              <a:t>Mitraclip</a:t>
            </a:r>
            <a:r>
              <a:rPr lang="en-US" sz="2000" dirty="0" smtClean="0"/>
              <a:t> and TCMVR:-</a:t>
            </a:r>
          </a:p>
          <a:p>
            <a:r>
              <a:rPr lang="en-US" sz="2000" dirty="0" smtClean="0"/>
              <a:t>Inferior and posterior puncture 4-6 cm from mitral valve</a:t>
            </a:r>
            <a:endParaRPr lang="en-US" sz="2000" dirty="0"/>
          </a:p>
        </p:txBody>
      </p:sp>
    </p:spTree>
    <p:extLst>
      <p:ext uri="{BB962C8B-B14F-4D97-AF65-F5344CB8AC3E}">
        <p14:creationId xmlns:p14="http://schemas.microsoft.com/office/powerpoint/2010/main" val="583523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3654" y="313610"/>
            <a:ext cx="5601236" cy="845490"/>
          </a:xfrm>
        </p:spPr>
        <p:txBody>
          <a:bodyPr>
            <a:normAutofit/>
          </a:bodyPr>
          <a:lstStyle/>
          <a:p>
            <a:r>
              <a:rPr lang="en-US" sz="3200" dirty="0" err="1" smtClean="0"/>
              <a:t>Interventricular</a:t>
            </a:r>
            <a:r>
              <a:rPr lang="en-US" sz="3200" dirty="0" smtClean="0"/>
              <a:t> Septum</a:t>
            </a:r>
            <a:endParaRPr lang="en-US" sz="3200" dirty="0"/>
          </a:p>
        </p:txBody>
      </p:sp>
      <p:sp>
        <p:nvSpPr>
          <p:cNvPr id="11" name="Content Placeholder 10"/>
          <p:cNvSpPr>
            <a:spLocks noGrp="1"/>
          </p:cNvSpPr>
          <p:nvPr>
            <p:ph idx="1"/>
          </p:nvPr>
        </p:nvSpPr>
        <p:spPr>
          <a:xfrm>
            <a:off x="838200" y="1275008"/>
            <a:ext cx="10515600" cy="4901955"/>
          </a:xfrm>
        </p:spPr>
        <p:txBody>
          <a:bodyPr>
            <a:normAutofit/>
          </a:bodyPr>
          <a:lstStyle/>
          <a:p>
            <a:r>
              <a:rPr lang="en-US" sz="2000" dirty="0"/>
              <a:t>The ventricular septum is a complex </a:t>
            </a:r>
            <a:r>
              <a:rPr lang="en-US" sz="2000" dirty="0" err="1"/>
              <a:t>intracardiac</a:t>
            </a:r>
            <a:r>
              <a:rPr lang="en-US" sz="2000" dirty="0"/>
              <a:t> partition and is comprised of four parts</a:t>
            </a:r>
            <a:r>
              <a:rPr lang="en-US" sz="2000" dirty="0" smtClean="0"/>
              <a:t>:</a:t>
            </a:r>
          </a:p>
          <a:p>
            <a:pPr marL="0" indent="0">
              <a:buNone/>
            </a:pPr>
            <a:r>
              <a:rPr lang="en-US" sz="2000" dirty="0" smtClean="0"/>
              <a:t>(</a:t>
            </a:r>
            <a:r>
              <a:rPr lang="en-US" sz="2000" dirty="0"/>
              <a:t>1) </a:t>
            </a:r>
            <a:r>
              <a:rPr lang="en-US" sz="2000" dirty="0" smtClean="0"/>
              <a:t>inlet </a:t>
            </a:r>
          </a:p>
          <a:p>
            <a:pPr marL="0" indent="0">
              <a:buNone/>
            </a:pPr>
            <a:r>
              <a:rPr lang="en-US" sz="2000" dirty="0" smtClean="0"/>
              <a:t>(</a:t>
            </a:r>
            <a:r>
              <a:rPr lang="en-US" sz="2000" dirty="0"/>
              <a:t>2) </a:t>
            </a:r>
            <a:r>
              <a:rPr lang="en-US" sz="2000" dirty="0" smtClean="0"/>
              <a:t>trabecular</a:t>
            </a:r>
          </a:p>
          <a:p>
            <a:pPr marL="0" indent="0">
              <a:buNone/>
            </a:pPr>
            <a:r>
              <a:rPr lang="en-US" sz="2000" dirty="0" smtClean="0"/>
              <a:t>(3</a:t>
            </a:r>
            <a:r>
              <a:rPr lang="en-US" sz="2000" dirty="0"/>
              <a:t>) </a:t>
            </a:r>
            <a:r>
              <a:rPr lang="en-US" sz="2000" dirty="0" smtClean="0"/>
              <a:t>Membranous</a:t>
            </a:r>
          </a:p>
          <a:p>
            <a:pPr marL="0" indent="0">
              <a:buNone/>
            </a:pPr>
            <a:r>
              <a:rPr lang="en-US" sz="2000" dirty="0" smtClean="0"/>
              <a:t>(4</a:t>
            </a:r>
            <a:r>
              <a:rPr lang="en-US" sz="2000" dirty="0"/>
              <a:t>) </a:t>
            </a:r>
            <a:r>
              <a:rPr lang="en-US" sz="2000" dirty="0" err="1"/>
              <a:t>infundibular</a:t>
            </a:r>
            <a:r>
              <a:rPr lang="en-US" sz="2000" dirty="0"/>
              <a:t>. </a:t>
            </a:r>
            <a:endParaRPr lang="en-US" sz="2000" dirty="0" smtClean="0"/>
          </a:p>
          <a:p>
            <a:endParaRPr lang="en-US" sz="2000" dirty="0" smtClean="0"/>
          </a:p>
          <a:p>
            <a:endParaRPr lang="en-US" sz="2000" dirty="0"/>
          </a:p>
          <a:p>
            <a:pPr marL="0" indent="0">
              <a:buNone/>
            </a:pPr>
            <a:endParaRPr lang="en-US" sz="2000" dirty="0"/>
          </a:p>
          <a:p>
            <a:r>
              <a:rPr lang="en-US" sz="2000" dirty="0" smtClean="0"/>
              <a:t>The </a:t>
            </a:r>
            <a:r>
              <a:rPr lang="en-US" sz="2000" dirty="0"/>
              <a:t>plane of the </a:t>
            </a:r>
            <a:r>
              <a:rPr lang="en-US" sz="2000" dirty="0" err="1"/>
              <a:t>infundibular</a:t>
            </a:r>
            <a:r>
              <a:rPr lang="en-US" sz="2000" dirty="0"/>
              <a:t> portion </a:t>
            </a:r>
            <a:r>
              <a:rPr lang="en-US" sz="2000" dirty="0" smtClean="0"/>
              <a:t>is </a:t>
            </a:r>
            <a:r>
              <a:rPr lang="en-US" sz="2000" dirty="0"/>
              <a:t>different from that of the three other portions</a:t>
            </a:r>
          </a:p>
        </p:txBody>
      </p:sp>
    </p:spTree>
    <p:extLst>
      <p:ext uri="{BB962C8B-B14F-4D97-AF65-F5344CB8AC3E}">
        <p14:creationId xmlns:p14="http://schemas.microsoft.com/office/powerpoint/2010/main" val="24243195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027" y="360607"/>
            <a:ext cx="6547182" cy="5911403"/>
          </a:xfrm>
        </p:spPr>
      </p:pic>
    </p:spTree>
    <p:extLst>
      <p:ext uri="{BB962C8B-B14F-4D97-AF65-F5344CB8AC3E}">
        <p14:creationId xmlns:p14="http://schemas.microsoft.com/office/powerpoint/2010/main" val="4491593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871"/>
            <a:ext cx="4945544" cy="564108"/>
          </a:xfrm>
        </p:spPr>
        <p:txBody>
          <a:bodyPr>
            <a:normAutofit fontScale="90000"/>
          </a:bodyPr>
          <a:lstStyle/>
          <a:p>
            <a:r>
              <a:rPr lang="en-US" dirty="0" smtClean="0"/>
              <a:t>Trabecular septum</a:t>
            </a:r>
            <a:endParaRPr lang="en-US" dirty="0"/>
          </a:p>
        </p:txBody>
      </p:sp>
      <p:sp>
        <p:nvSpPr>
          <p:cNvPr id="3" name="Content Placeholder 2"/>
          <p:cNvSpPr>
            <a:spLocks noGrp="1"/>
          </p:cNvSpPr>
          <p:nvPr>
            <p:ph idx="1"/>
          </p:nvPr>
        </p:nvSpPr>
        <p:spPr>
          <a:xfrm>
            <a:off x="677334" y="982639"/>
            <a:ext cx="8596668" cy="5058723"/>
          </a:xfrm>
        </p:spPr>
        <p:txBody>
          <a:bodyPr>
            <a:normAutofit/>
          </a:bodyPr>
          <a:lstStyle/>
          <a:p>
            <a:r>
              <a:rPr lang="en-US" dirty="0" smtClean="0"/>
              <a:t>The Trabecular septum lies between the inlet and </a:t>
            </a:r>
            <a:r>
              <a:rPr lang="en-US" dirty="0" err="1" smtClean="0"/>
              <a:t>infundibular</a:t>
            </a:r>
            <a:r>
              <a:rPr lang="en-US" dirty="0" smtClean="0"/>
              <a:t> septum.</a:t>
            </a:r>
          </a:p>
          <a:p>
            <a:endParaRPr lang="en-US" dirty="0"/>
          </a:p>
          <a:p>
            <a:r>
              <a:rPr lang="en-US" dirty="0" smtClean="0"/>
              <a:t>Approximately 90% of the defects close spontaneously with in 1</a:t>
            </a:r>
            <a:r>
              <a:rPr lang="en-US" baseline="30000" dirty="0" smtClean="0"/>
              <a:t>st</a:t>
            </a:r>
            <a:r>
              <a:rPr lang="en-US" dirty="0" smtClean="0"/>
              <a:t> 10 months of life, and the most common types of muscular defects lie in trabecular septum</a:t>
            </a:r>
          </a:p>
          <a:p>
            <a:endParaRPr lang="en-US" dirty="0"/>
          </a:p>
          <a:p>
            <a:r>
              <a:rPr lang="en-US" dirty="0" smtClean="0"/>
              <a:t>The malformation are more on the left septal surface and vary from single to multiple, to a </a:t>
            </a:r>
            <a:r>
              <a:rPr lang="en-US" b="1" u="sng" dirty="0" smtClean="0"/>
              <a:t>honey combed or </a:t>
            </a:r>
            <a:r>
              <a:rPr lang="en-US" b="1" u="sng" dirty="0" err="1" smtClean="0"/>
              <a:t>swiss</a:t>
            </a:r>
            <a:r>
              <a:rPr lang="en-US" b="1" u="sng" dirty="0" smtClean="0"/>
              <a:t> cheese </a:t>
            </a:r>
            <a:r>
              <a:rPr lang="en-US" dirty="0" smtClean="0"/>
              <a:t>with sieve like fenestrations,</a:t>
            </a:r>
          </a:p>
          <a:p>
            <a:endParaRPr lang="en-US" dirty="0"/>
          </a:p>
          <a:p>
            <a:r>
              <a:rPr lang="en-US" dirty="0" smtClean="0"/>
              <a:t>2/3</a:t>
            </a:r>
            <a:r>
              <a:rPr lang="en-US" baseline="30000" dirty="0" smtClean="0"/>
              <a:t>rd</a:t>
            </a:r>
            <a:r>
              <a:rPr lang="en-US" dirty="0" smtClean="0"/>
              <a:t> of Muscular VSD can close</a:t>
            </a:r>
          </a:p>
          <a:p>
            <a:endParaRPr lang="en-US" dirty="0"/>
          </a:p>
          <a:p>
            <a:r>
              <a:rPr lang="en-US" dirty="0" smtClean="0"/>
              <a:t>INLET and OUTLET VSD never close on own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18570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59558"/>
            <a:ext cx="8596668" cy="5481805"/>
          </a:xfrm>
        </p:spPr>
        <p:txBody>
          <a:bodyPr>
            <a:normAutofit/>
          </a:bodyPr>
          <a:lstStyle/>
          <a:p>
            <a:r>
              <a:rPr lang="en-US" sz="2000" dirty="0"/>
              <a:t>The ventricular septum also can be divided into muscular and </a:t>
            </a:r>
            <a:r>
              <a:rPr lang="en-US" sz="2000" dirty="0" smtClean="0"/>
              <a:t>membranous portions.</a:t>
            </a:r>
          </a:p>
          <a:p>
            <a:endParaRPr lang="en-US" sz="2000" dirty="0" smtClean="0"/>
          </a:p>
          <a:p>
            <a:endParaRPr lang="en-US" sz="2000" dirty="0"/>
          </a:p>
          <a:p>
            <a:r>
              <a:rPr lang="en-US" sz="2000" dirty="0" smtClean="0"/>
              <a:t> </a:t>
            </a:r>
            <a:r>
              <a:rPr lang="en-US" sz="2000" dirty="0"/>
              <a:t>The membranous septum lies beneath the right and posterior (</a:t>
            </a:r>
            <a:r>
              <a:rPr lang="en-US" sz="2000" dirty="0" err="1"/>
              <a:t>noncoronary</a:t>
            </a:r>
            <a:r>
              <a:rPr lang="en-US" sz="2000" dirty="0"/>
              <a:t>) aortic </a:t>
            </a:r>
            <a:r>
              <a:rPr lang="en-US" sz="2000" dirty="0" smtClean="0"/>
              <a:t>cusps </a:t>
            </a:r>
            <a:r>
              <a:rPr lang="en-US" sz="2000" dirty="0"/>
              <a:t>and contacts the mitral and tricuspid </a:t>
            </a:r>
            <a:r>
              <a:rPr lang="en-US" sz="2000" dirty="0" smtClean="0"/>
              <a:t>annuli.</a:t>
            </a:r>
          </a:p>
          <a:p>
            <a:endParaRPr lang="en-US" sz="2000" dirty="0" smtClean="0"/>
          </a:p>
          <a:p>
            <a:endParaRPr lang="en-US" sz="2000" dirty="0"/>
          </a:p>
          <a:p>
            <a:r>
              <a:rPr lang="en-US" sz="2000" dirty="0"/>
              <a:t>The majority of clinically significant ventricular septal defects involve the membranous septum</a:t>
            </a:r>
            <a:r>
              <a:rPr lang="en-US" sz="2000" dirty="0" smtClean="0"/>
              <a:t>.</a:t>
            </a:r>
          </a:p>
          <a:p>
            <a:endParaRPr lang="en-US" sz="2000" dirty="0"/>
          </a:p>
          <a:p>
            <a:r>
              <a:rPr lang="en-US" sz="2000" dirty="0"/>
              <a:t>AR is associated with </a:t>
            </a:r>
            <a:r>
              <a:rPr lang="en-US" sz="2000" dirty="0" smtClean="0"/>
              <a:t>which VSD?</a:t>
            </a:r>
            <a:endParaRPr lang="en-US" sz="2000" dirty="0"/>
          </a:p>
          <a:p>
            <a:endParaRPr lang="en-US" sz="2000" dirty="0"/>
          </a:p>
        </p:txBody>
      </p:sp>
    </p:spTree>
    <p:extLst>
      <p:ext uri="{BB962C8B-B14F-4D97-AF65-F5344CB8AC3E}">
        <p14:creationId xmlns:p14="http://schemas.microsoft.com/office/powerpoint/2010/main" val="244866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492" y="600502"/>
            <a:ext cx="9640373" cy="5773003"/>
          </a:xfrm>
        </p:spPr>
        <p:txBody>
          <a:bodyPr>
            <a:normAutofit/>
          </a:bodyPr>
          <a:lstStyle/>
          <a:p>
            <a:r>
              <a:rPr lang="en-US" sz="2000" dirty="0"/>
              <a:t>The junctions between the visceral and parietal pericardium lie along the great vessels and form the pericardial reflections. </a:t>
            </a:r>
            <a:endParaRPr lang="en-US" sz="2000" dirty="0" smtClean="0"/>
          </a:p>
          <a:p>
            <a:pPr marL="0" indent="0">
              <a:buNone/>
            </a:pPr>
            <a:endParaRPr lang="en-US" sz="2000" dirty="0"/>
          </a:p>
          <a:p>
            <a:endParaRPr lang="en-US" sz="2000" dirty="0" smtClean="0"/>
          </a:p>
          <a:p>
            <a:r>
              <a:rPr lang="en-US" sz="2000" dirty="0" smtClean="0"/>
              <a:t>The </a:t>
            </a:r>
            <a:r>
              <a:rPr lang="en-US" sz="2000" dirty="0"/>
              <a:t>reflections along the pulmonary veins and venae </a:t>
            </a:r>
            <a:r>
              <a:rPr lang="en-US" sz="2000" dirty="0" err="1"/>
              <a:t>cavae</a:t>
            </a:r>
            <a:r>
              <a:rPr lang="en-US" sz="2000" dirty="0"/>
              <a:t> are continuous and form a posterior midline cul-de-sac known as the oblique sinus </a:t>
            </a:r>
            <a:endParaRPr lang="en-US" sz="2000" dirty="0" smtClean="0"/>
          </a:p>
          <a:p>
            <a:endParaRPr lang="en-US" sz="2000" dirty="0"/>
          </a:p>
          <a:p>
            <a:endParaRPr lang="en-US" sz="2000" dirty="0" smtClean="0"/>
          </a:p>
          <a:p>
            <a:r>
              <a:rPr lang="en-US" sz="2000" dirty="0" smtClean="0"/>
              <a:t>Post </a:t>
            </a:r>
            <a:r>
              <a:rPr lang="en-US" sz="2000" dirty="0"/>
              <a:t>open-heart surgery, localized accumulation of blood within the oblique sinus can produce isolated left atrial </a:t>
            </a:r>
            <a:r>
              <a:rPr lang="en-US" sz="2000" dirty="0" err="1"/>
              <a:t>tamponade</a:t>
            </a:r>
            <a:r>
              <a:rPr lang="en-US" sz="2000" dirty="0"/>
              <a:t>. </a:t>
            </a:r>
          </a:p>
          <a:p>
            <a:endParaRPr lang="en-US" sz="2000" dirty="0" smtClean="0"/>
          </a:p>
          <a:p>
            <a:r>
              <a:rPr lang="en-US" sz="2000" dirty="0" smtClean="0"/>
              <a:t> </a:t>
            </a:r>
            <a:r>
              <a:rPr lang="en-US" sz="2000" dirty="0"/>
              <a:t>H</a:t>
            </a:r>
            <a:r>
              <a:rPr lang="en-US" sz="2000" dirty="0" smtClean="0"/>
              <a:t>ematoma </a:t>
            </a:r>
            <a:r>
              <a:rPr lang="en-US" sz="2000" dirty="0"/>
              <a:t>adjacent to the low-pressure right atrium can cause isolated right atrial compression </a:t>
            </a:r>
            <a:r>
              <a:rPr lang="en-US" sz="2000" dirty="0" err="1"/>
              <a:t>tamponade</a:t>
            </a:r>
            <a:endParaRPr lang="en-US" sz="2000" dirty="0"/>
          </a:p>
        </p:txBody>
      </p:sp>
    </p:spTree>
    <p:extLst>
      <p:ext uri="{BB962C8B-B14F-4D97-AF65-F5344CB8AC3E}">
        <p14:creationId xmlns:p14="http://schemas.microsoft.com/office/powerpoint/2010/main" val="7269097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8865"/>
            <a:ext cx="8596668" cy="5222497"/>
          </a:xfrm>
        </p:spPr>
        <p:txBody>
          <a:bodyPr/>
          <a:lstStyle/>
          <a:p>
            <a:pPr marL="0" indent="0">
              <a:buNone/>
            </a:pPr>
            <a:endParaRPr lang="en-US" dirty="0" smtClean="0"/>
          </a:p>
          <a:p>
            <a:r>
              <a:rPr lang="en-US" sz="2000" dirty="0" smtClean="0"/>
              <a:t>Age-related </a:t>
            </a:r>
            <a:r>
              <a:rPr lang="en-US" sz="2000" dirty="0"/>
              <a:t>anatomic </a:t>
            </a:r>
            <a:r>
              <a:rPr lang="en-US" sz="2000" dirty="0" smtClean="0"/>
              <a:t>changes  include </a:t>
            </a:r>
            <a:r>
              <a:rPr lang="en-US" sz="2000" dirty="0"/>
              <a:t>a </a:t>
            </a:r>
            <a:r>
              <a:rPr lang="en-US" sz="2000" dirty="0" smtClean="0"/>
              <a:t>disproportionate </a:t>
            </a:r>
            <a:r>
              <a:rPr lang="en-US" sz="2000" dirty="0"/>
              <a:t>increase in ventricular septal thickness regardless </a:t>
            </a:r>
            <a:r>
              <a:rPr lang="en-US" sz="2000" dirty="0" smtClean="0"/>
              <a:t>of sex </a:t>
            </a:r>
            <a:r>
              <a:rPr lang="en-US" sz="2000" dirty="0"/>
              <a:t>and in the absence </a:t>
            </a:r>
            <a:r>
              <a:rPr lang="en-US" sz="2000" dirty="0" smtClean="0"/>
              <a:t>HTN.</a:t>
            </a:r>
          </a:p>
          <a:p>
            <a:endParaRPr lang="en-US" sz="2000" dirty="0" smtClean="0"/>
          </a:p>
          <a:p>
            <a:endParaRPr lang="en-US" sz="2000" dirty="0" smtClean="0"/>
          </a:p>
          <a:p>
            <a:endParaRPr lang="en-US" sz="2000" dirty="0"/>
          </a:p>
          <a:p>
            <a:r>
              <a:rPr lang="en-US" sz="2000" dirty="0"/>
              <a:t>Age-related ventricular septal angulation can </a:t>
            </a:r>
            <a:r>
              <a:rPr lang="en-US" sz="2000" dirty="0" smtClean="0"/>
              <a:t> morphologically </a:t>
            </a:r>
            <a:r>
              <a:rPr lang="en-US" sz="2000" dirty="0"/>
              <a:t>mimic hypertrophic </a:t>
            </a:r>
            <a:r>
              <a:rPr lang="en-US" sz="2000" dirty="0" smtClean="0"/>
              <a:t>cardiomyopathy and  can be complicated </a:t>
            </a:r>
            <a:r>
              <a:rPr lang="en-US" sz="2000" dirty="0"/>
              <a:t>by the indiscriminate use of </a:t>
            </a:r>
            <a:r>
              <a:rPr lang="en-US" sz="2000" dirty="0" smtClean="0"/>
              <a:t>diuretics and </a:t>
            </a:r>
            <a:r>
              <a:rPr lang="en-US" sz="2000" dirty="0" err="1" smtClean="0"/>
              <a:t>HTNsive</a:t>
            </a:r>
            <a:r>
              <a:rPr lang="en-US" sz="2000" dirty="0" smtClean="0"/>
              <a:t> medication</a:t>
            </a:r>
            <a:endParaRPr lang="en-US" sz="2000" dirty="0"/>
          </a:p>
        </p:txBody>
      </p:sp>
    </p:spTree>
    <p:extLst>
      <p:ext uri="{BB962C8B-B14F-4D97-AF65-F5344CB8AC3E}">
        <p14:creationId xmlns:p14="http://schemas.microsoft.com/office/powerpoint/2010/main" val="3502485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536111" cy="645994"/>
          </a:xfrm>
        </p:spPr>
        <p:txBody>
          <a:bodyPr/>
          <a:lstStyle/>
          <a:p>
            <a:r>
              <a:rPr lang="en-US" dirty="0" smtClean="0"/>
              <a:t>IVS</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22081"/>
          <a:stretch/>
        </p:blipFill>
        <p:spPr>
          <a:xfrm>
            <a:off x="677334" y="2647666"/>
            <a:ext cx="4140326" cy="3657600"/>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0047" y="2524836"/>
            <a:ext cx="4694830" cy="3903260"/>
          </a:xfrm>
        </p:spPr>
      </p:pic>
    </p:spTree>
    <p:extLst>
      <p:ext uri="{BB962C8B-B14F-4D97-AF65-F5344CB8AC3E}">
        <p14:creationId xmlns:p14="http://schemas.microsoft.com/office/powerpoint/2010/main" val="34147430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Ventricular Septal Defect</a:t>
            </a:r>
            <a:endParaRPr lang="en-US" sz="3200" dirty="0"/>
          </a:p>
        </p:txBody>
      </p:sp>
      <p:sp>
        <p:nvSpPr>
          <p:cNvPr id="3" name="Content Placeholder 2"/>
          <p:cNvSpPr>
            <a:spLocks noGrp="1"/>
          </p:cNvSpPr>
          <p:nvPr>
            <p:ph idx="1"/>
          </p:nvPr>
        </p:nvSpPr>
        <p:spPr>
          <a:xfrm>
            <a:off x="677334" y="1719619"/>
            <a:ext cx="8596668" cy="4321744"/>
          </a:xfrm>
        </p:spPr>
        <p:txBody>
          <a:bodyPr>
            <a:normAutofit/>
          </a:bodyPr>
          <a:lstStyle/>
          <a:p>
            <a:r>
              <a:rPr lang="en-US" sz="2000" dirty="0" smtClean="0"/>
              <a:t>Time of closure:</a:t>
            </a:r>
          </a:p>
          <a:p>
            <a:pPr marL="0" indent="0">
              <a:buNone/>
            </a:pPr>
            <a:r>
              <a:rPr lang="en-US" sz="2000" dirty="0" smtClean="0"/>
              <a:t>1)Most destined to close by 1 year</a:t>
            </a:r>
          </a:p>
          <a:p>
            <a:pPr marL="0" indent="0">
              <a:buNone/>
            </a:pPr>
            <a:r>
              <a:rPr lang="en-US" sz="2000" dirty="0" smtClean="0"/>
              <a:t>2)60% close by 3 years and 90% in 8 years</a:t>
            </a:r>
          </a:p>
          <a:p>
            <a:pPr marL="0" indent="0">
              <a:buNone/>
            </a:pPr>
            <a:r>
              <a:rPr lang="en-US" sz="2000" dirty="0" smtClean="0"/>
              <a:t>3)</a:t>
            </a:r>
            <a:r>
              <a:rPr lang="en-US" sz="2000" dirty="0" err="1" smtClean="0"/>
              <a:t>Maximun</a:t>
            </a:r>
            <a:r>
              <a:rPr lang="en-US" sz="2000" dirty="0" smtClean="0"/>
              <a:t> up to 40 years are reported</a:t>
            </a:r>
          </a:p>
          <a:p>
            <a:pPr marL="0" indent="0">
              <a:buNone/>
            </a:pPr>
            <a:endParaRPr lang="en-US" sz="2000" dirty="0"/>
          </a:p>
          <a:p>
            <a:r>
              <a:rPr lang="en-US" sz="2000" dirty="0" smtClean="0"/>
              <a:t>Never close</a:t>
            </a:r>
          </a:p>
          <a:p>
            <a:pPr marL="0" indent="0">
              <a:buNone/>
            </a:pPr>
            <a:r>
              <a:rPr lang="en-US" sz="2000" dirty="0" smtClean="0"/>
              <a:t>1)Inlet VSD</a:t>
            </a:r>
          </a:p>
          <a:p>
            <a:pPr marL="0" indent="0">
              <a:buNone/>
            </a:pPr>
            <a:r>
              <a:rPr lang="en-US" sz="2000" dirty="0" smtClean="0"/>
              <a:t>2)Outlet VSD</a:t>
            </a:r>
          </a:p>
          <a:p>
            <a:pPr marL="0" indent="0">
              <a:buNone/>
            </a:pPr>
            <a:r>
              <a:rPr lang="en-US" sz="2000" dirty="0" smtClean="0"/>
              <a:t>3)</a:t>
            </a:r>
            <a:r>
              <a:rPr lang="en-US" sz="2000" dirty="0" err="1" smtClean="0"/>
              <a:t>Malaligned</a:t>
            </a:r>
            <a:r>
              <a:rPr lang="en-US" sz="2000" dirty="0" smtClean="0"/>
              <a:t> VSD</a:t>
            </a:r>
            <a:endParaRPr lang="en-US" sz="2000" dirty="0"/>
          </a:p>
        </p:txBody>
      </p:sp>
    </p:spTree>
    <p:extLst>
      <p:ext uri="{BB962C8B-B14F-4D97-AF65-F5344CB8AC3E}">
        <p14:creationId xmlns:p14="http://schemas.microsoft.com/office/powerpoint/2010/main" val="29919795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87355"/>
            <a:ext cx="8596668" cy="4854007"/>
          </a:xfrm>
        </p:spPr>
        <p:txBody>
          <a:bodyPr>
            <a:normAutofit/>
          </a:bodyPr>
          <a:lstStyle/>
          <a:p>
            <a:r>
              <a:rPr lang="en-US" sz="2000" dirty="0" smtClean="0"/>
              <a:t>VSD shunt L to R establish by 4-6 weeks of age</a:t>
            </a:r>
          </a:p>
          <a:p>
            <a:r>
              <a:rPr lang="en-US" sz="2000" dirty="0" err="1" smtClean="0"/>
              <a:t>Eisenmenger</a:t>
            </a:r>
            <a:r>
              <a:rPr lang="en-US" sz="2000" dirty="0" smtClean="0"/>
              <a:t> established by 2 years of age</a:t>
            </a:r>
          </a:p>
          <a:p>
            <a:r>
              <a:rPr lang="en-US" sz="2000" dirty="0" err="1" smtClean="0"/>
              <a:t>Eisenmenger</a:t>
            </a:r>
            <a:r>
              <a:rPr lang="en-US" sz="2000" dirty="0" smtClean="0"/>
              <a:t> Presents by 20 years of age</a:t>
            </a:r>
            <a:endParaRPr lang="en-US" sz="2000" dirty="0"/>
          </a:p>
        </p:txBody>
      </p:sp>
    </p:spTree>
    <p:extLst>
      <p:ext uri="{BB962C8B-B14F-4D97-AF65-F5344CB8AC3E}">
        <p14:creationId xmlns:p14="http://schemas.microsoft.com/office/powerpoint/2010/main" val="23068922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8" y="136477"/>
            <a:ext cx="10515600" cy="1325563"/>
          </a:xfrm>
        </p:spPr>
        <p:txBody>
          <a:bodyPr/>
          <a:lstStyle/>
          <a:p>
            <a:r>
              <a:rPr lang="en-US" dirty="0" smtClean="0"/>
              <a:t>Mitral Valve</a:t>
            </a:r>
            <a:endParaRPr lang="en-US" dirty="0"/>
          </a:p>
        </p:txBody>
      </p:sp>
      <p:sp>
        <p:nvSpPr>
          <p:cNvPr id="3" name="Content Placeholder 2"/>
          <p:cNvSpPr>
            <a:spLocks noGrp="1"/>
          </p:cNvSpPr>
          <p:nvPr>
            <p:ph idx="1"/>
          </p:nvPr>
        </p:nvSpPr>
        <p:spPr>
          <a:xfrm>
            <a:off x="292290" y="1105469"/>
            <a:ext cx="9957179" cy="5235268"/>
          </a:xfrm>
        </p:spPr>
        <p:txBody>
          <a:bodyPr>
            <a:normAutofit/>
          </a:bodyPr>
          <a:lstStyle/>
          <a:p>
            <a:r>
              <a:rPr lang="en-US" sz="2000" dirty="0"/>
              <a:t>The mitral apparatus is composed </a:t>
            </a:r>
            <a:r>
              <a:rPr lang="en-US" sz="2000" dirty="0" smtClean="0"/>
              <a:t>of </a:t>
            </a:r>
            <a:r>
              <a:rPr lang="en-US" sz="2000" dirty="0"/>
              <a:t>annulus, leaflets, commissures, chordae </a:t>
            </a:r>
            <a:r>
              <a:rPr lang="en-US" sz="2000" dirty="0" err="1"/>
              <a:t>tendineae</a:t>
            </a:r>
            <a:r>
              <a:rPr lang="en-US" sz="2000" dirty="0"/>
              <a:t>, and papillary </a:t>
            </a:r>
            <a:r>
              <a:rPr lang="en-US" sz="2000" dirty="0" smtClean="0"/>
              <a:t>muscles</a:t>
            </a:r>
            <a:r>
              <a:rPr lang="en-US" sz="2000" dirty="0"/>
              <a:t> </a:t>
            </a:r>
            <a:r>
              <a:rPr lang="en-US" sz="2000" dirty="0" smtClean="0"/>
              <a:t>. </a:t>
            </a:r>
          </a:p>
          <a:p>
            <a:pPr marL="0" indent="0">
              <a:buNone/>
            </a:pPr>
            <a:endParaRPr lang="en-US" sz="2000" dirty="0"/>
          </a:p>
          <a:p>
            <a:r>
              <a:rPr lang="en-US" sz="2000" dirty="0" smtClean="0"/>
              <a:t>The </a:t>
            </a:r>
            <a:r>
              <a:rPr lang="en-US" sz="2000" dirty="0"/>
              <a:t>pattern of pathologic involvement often determines the feasibility of mitral valve repair (surgical or </a:t>
            </a:r>
            <a:r>
              <a:rPr lang="en-US" sz="2000" dirty="0" smtClean="0"/>
              <a:t>percutaneous).</a:t>
            </a:r>
          </a:p>
          <a:p>
            <a:endParaRPr lang="en-US" sz="2000" dirty="0" smtClean="0"/>
          </a:p>
          <a:p>
            <a:r>
              <a:rPr lang="en-US" sz="2000" dirty="0" smtClean="0"/>
              <a:t>The </a:t>
            </a:r>
            <a:r>
              <a:rPr lang="en-US" sz="2000" dirty="0"/>
              <a:t>mitral valve annulus forms a complete fibrous ring that is firmly anchored along the circumference of the </a:t>
            </a:r>
            <a:r>
              <a:rPr lang="en-US" sz="2000" b="1" u="sng" dirty="0"/>
              <a:t>anterior leaflet </a:t>
            </a:r>
            <a:r>
              <a:rPr lang="en-US" sz="2000" dirty="0"/>
              <a:t>by the tough fibrous skeleton of the </a:t>
            </a:r>
            <a:r>
              <a:rPr lang="en-US" sz="2000" dirty="0" smtClean="0"/>
              <a:t>heart. </a:t>
            </a:r>
          </a:p>
          <a:p>
            <a:endParaRPr lang="en-US" sz="2000" dirty="0"/>
          </a:p>
          <a:p>
            <a:r>
              <a:rPr lang="en-US" sz="2000" dirty="0" smtClean="0"/>
              <a:t>Therefore</a:t>
            </a:r>
            <a:r>
              <a:rPr lang="en-US" sz="2000" dirty="0"/>
              <a:t>, dilatation of the mitral valve annulus primarily affects the </a:t>
            </a:r>
            <a:r>
              <a:rPr lang="en-US" sz="2000" b="1" u="sng" dirty="0"/>
              <a:t>posterior </a:t>
            </a:r>
            <a:r>
              <a:rPr lang="en-US" sz="2000" b="1" u="sng" dirty="0" smtClean="0"/>
              <a:t>leaflet</a:t>
            </a:r>
            <a:r>
              <a:rPr lang="en-US" sz="2000" dirty="0" smtClean="0"/>
              <a:t>.</a:t>
            </a:r>
          </a:p>
        </p:txBody>
      </p:sp>
    </p:spTree>
    <p:extLst>
      <p:ext uri="{BB962C8B-B14F-4D97-AF65-F5344CB8AC3E}">
        <p14:creationId xmlns:p14="http://schemas.microsoft.com/office/powerpoint/2010/main" val="25375275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805217"/>
            <a:ext cx="9184944" cy="5550044"/>
          </a:xfrm>
        </p:spPr>
        <p:txBody>
          <a:bodyPr>
            <a:normAutofit/>
          </a:bodyPr>
          <a:lstStyle/>
          <a:p>
            <a:r>
              <a:rPr lang="en-US" sz="2000" dirty="0"/>
              <a:t>Mitral valve </a:t>
            </a:r>
            <a:r>
              <a:rPr lang="en-US" sz="2000" dirty="0" err="1"/>
              <a:t>annuloplasty</a:t>
            </a:r>
            <a:r>
              <a:rPr lang="en-US" sz="2000" dirty="0"/>
              <a:t> reduces the mitral valve inlet area by reducing the contribution of the posterior leaflet</a:t>
            </a:r>
            <a:r>
              <a:rPr lang="en-US" sz="2000" dirty="0" smtClean="0"/>
              <a:t>. This </a:t>
            </a:r>
            <a:r>
              <a:rPr lang="en-US" sz="2000" dirty="0"/>
              <a:t>is the rationale for using a partial posterior </a:t>
            </a:r>
            <a:r>
              <a:rPr lang="en-US" sz="2000" dirty="0" err="1" smtClean="0"/>
              <a:t>annuloplasty</a:t>
            </a:r>
            <a:r>
              <a:rPr lang="en-US" sz="2000" dirty="0"/>
              <a:t> </a:t>
            </a:r>
            <a:r>
              <a:rPr lang="en-US" sz="2000" dirty="0" smtClean="0"/>
              <a:t>ring</a:t>
            </a:r>
          </a:p>
          <a:p>
            <a:endParaRPr lang="en-US" sz="2000" dirty="0" smtClean="0"/>
          </a:p>
          <a:p>
            <a:endParaRPr lang="en-US" sz="2000" dirty="0"/>
          </a:p>
          <a:p>
            <a:pPr marL="0" indent="0">
              <a:buNone/>
            </a:pPr>
            <a:endParaRPr lang="en-US" sz="2000" dirty="0" smtClean="0"/>
          </a:p>
          <a:p>
            <a:r>
              <a:rPr lang="en-US" sz="2000" dirty="0"/>
              <a:t>The mitral valve has only two leaflets</a:t>
            </a:r>
            <a:r>
              <a:rPr lang="en-US" sz="2000" dirty="0" smtClean="0"/>
              <a:t>.</a:t>
            </a:r>
          </a:p>
          <a:p>
            <a:pPr marL="0" indent="0">
              <a:buNone/>
            </a:pPr>
            <a:endParaRPr lang="en-US" sz="2000" dirty="0"/>
          </a:p>
          <a:p>
            <a:r>
              <a:rPr lang="en-US" sz="2000" dirty="0"/>
              <a:t> The anterior leaflet is large and semicircular, and it partially separates the ventricular inflow and outflow tracts. </a:t>
            </a:r>
          </a:p>
        </p:txBody>
      </p:sp>
    </p:spTree>
    <p:extLst>
      <p:ext uri="{BB962C8B-B14F-4D97-AF65-F5344CB8AC3E}">
        <p14:creationId xmlns:p14="http://schemas.microsoft.com/office/powerpoint/2010/main" val="34694200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4633"/>
            <a:ext cx="5395920" cy="768824"/>
          </a:xfrm>
        </p:spPr>
        <p:txBody>
          <a:bodyPr/>
          <a:lstStyle/>
          <a:p>
            <a:r>
              <a:rPr lang="en-US" dirty="0" smtClean="0"/>
              <a:t>Mitral Valve apparatus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869" y="873457"/>
            <a:ext cx="6168788" cy="5445456"/>
          </a:xfrm>
        </p:spPr>
      </p:pic>
    </p:spTree>
    <p:extLst>
      <p:ext uri="{BB962C8B-B14F-4D97-AF65-F5344CB8AC3E}">
        <p14:creationId xmlns:p14="http://schemas.microsoft.com/office/powerpoint/2010/main" val="34510046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637" t="4969" r="9272" b="19587"/>
          <a:stretch/>
        </p:blipFill>
        <p:spPr>
          <a:xfrm>
            <a:off x="4588414" y="436728"/>
            <a:ext cx="4828541" cy="5349922"/>
          </a:xfrm>
        </p:spPr>
      </p:pic>
      <p:sp>
        <p:nvSpPr>
          <p:cNvPr id="2" name="Content Placeholder 1"/>
          <p:cNvSpPr>
            <a:spLocks noGrp="1"/>
          </p:cNvSpPr>
          <p:nvPr>
            <p:ph sz="half" idx="1"/>
          </p:nvPr>
        </p:nvSpPr>
        <p:spPr>
          <a:xfrm>
            <a:off x="404379" y="1000528"/>
            <a:ext cx="3621711" cy="4786121"/>
          </a:xfrm>
        </p:spPr>
        <p:txBody>
          <a:bodyPr>
            <a:normAutofit/>
          </a:bodyPr>
          <a:lstStyle/>
          <a:p>
            <a:r>
              <a:rPr lang="en-US" sz="2000" dirty="0" smtClean="0"/>
              <a:t>Short axis view of the heart showing triangular shaped tricuspid orifice and the elliptical mitral orifice</a:t>
            </a:r>
            <a:endParaRPr lang="en-US" sz="2000" dirty="0"/>
          </a:p>
        </p:txBody>
      </p:sp>
    </p:spTree>
    <p:extLst>
      <p:ext uri="{BB962C8B-B14F-4D97-AF65-F5344CB8AC3E}">
        <p14:creationId xmlns:p14="http://schemas.microsoft.com/office/powerpoint/2010/main" val="36575144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1112292"/>
            <a:ext cx="10631606" cy="5745708"/>
          </a:xfrm>
        </p:spPr>
        <p:txBody>
          <a:bodyPr>
            <a:normAutofit/>
          </a:bodyPr>
          <a:lstStyle/>
          <a:p>
            <a:pPr marL="0" indent="0">
              <a:buNone/>
            </a:pPr>
            <a:endParaRPr lang="en-US" dirty="0"/>
          </a:p>
          <a:p>
            <a:r>
              <a:rPr lang="en-US" dirty="0" smtClean="0"/>
              <a:t> </a:t>
            </a:r>
            <a:r>
              <a:rPr lang="en-US" sz="2000" dirty="0"/>
              <a:t>The posterior mitral </a:t>
            </a:r>
            <a:r>
              <a:rPr lang="en-US" sz="2000" dirty="0" smtClean="0"/>
              <a:t>leaflet </a:t>
            </a:r>
            <a:r>
              <a:rPr lang="en-US" sz="2000" dirty="0"/>
              <a:t>is more shallow and is usually divided into three scallops (</a:t>
            </a:r>
            <a:r>
              <a:rPr lang="en-US" sz="2000" dirty="0" err="1"/>
              <a:t>ie</a:t>
            </a:r>
            <a:r>
              <a:rPr lang="en-US" sz="2000" dirty="0"/>
              <a:t>, P1, P2, and P3). The middle scallop (P2) is the largest of the three in more than 90% of normal </a:t>
            </a:r>
            <a:r>
              <a:rPr lang="en-US" sz="2000" dirty="0" smtClean="0"/>
              <a:t>hearts.</a:t>
            </a:r>
          </a:p>
          <a:p>
            <a:endParaRPr lang="en-US" sz="2000" dirty="0"/>
          </a:p>
          <a:p>
            <a:pPr marL="0" indent="0">
              <a:buNone/>
            </a:pPr>
            <a:endParaRPr lang="en-US" sz="2000" dirty="0" smtClean="0"/>
          </a:p>
          <a:p>
            <a:r>
              <a:rPr lang="en-US" sz="2000" dirty="0"/>
              <a:t>Posterior mitral leaflet prolapse usually involves the middle scallop and can be associated with </a:t>
            </a:r>
            <a:r>
              <a:rPr lang="en-US" sz="2000" dirty="0" err="1"/>
              <a:t>chordal</a:t>
            </a:r>
            <a:r>
              <a:rPr lang="en-US" sz="2000" dirty="0"/>
              <a:t> rupture. Both mitral leaflets are normally similar in </a:t>
            </a:r>
            <a:r>
              <a:rPr lang="en-US" sz="2000" dirty="0" smtClean="0"/>
              <a:t>area.</a:t>
            </a:r>
            <a:endParaRPr lang="en-US" sz="2000" dirty="0"/>
          </a:p>
        </p:txBody>
      </p:sp>
    </p:spTree>
    <p:extLst>
      <p:ext uri="{BB962C8B-B14F-4D97-AF65-F5344CB8AC3E}">
        <p14:creationId xmlns:p14="http://schemas.microsoft.com/office/powerpoint/2010/main" val="32544818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313899"/>
            <a:ext cx="11094493" cy="6114197"/>
          </a:xfrm>
        </p:spPr>
        <p:txBody>
          <a:bodyPr>
            <a:normAutofit/>
          </a:bodyPr>
          <a:lstStyle/>
          <a:p>
            <a:endParaRPr lang="en-US" dirty="0" smtClean="0"/>
          </a:p>
          <a:p>
            <a:endParaRPr lang="en-US" dirty="0"/>
          </a:p>
          <a:p>
            <a:r>
              <a:rPr lang="en-US" sz="2000" dirty="0"/>
              <a:t>C</a:t>
            </a:r>
            <a:r>
              <a:rPr lang="en-US" sz="2000" dirty="0" smtClean="0"/>
              <a:t>ommissures </a:t>
            </a:r>
            <a:r>
              <a:rPr lang="en-US" sz="2000" dirty="0"/>
              <a:t>are incomplete splits in the leaflet tissue that represent the sites of separation of the leaflets </a:t>
            </a:r>
            <a:r>
              <a:rPr lang="en-US" sz="2000" dirty="0" smtClean="0"/>
              <a:t>.</a:t>
            </a:r>
          </a:p>
          <a:p>
            <a:pPr marL="0" indent="0">
              <a:buNone/>
            </a:pPr>
            <a:endParaRPr lang="en-US" sz="2000" dirty="0" smtClean="0"/>
          </a:p>
          <a:p>
            <a:r>
              <a:rPr lang="en-US" sz="2000" dirty="0" smtClean="0"/>
              <a:t>Beneath </a:t>
            </a:r>
            <a:r>
              <a:rPr lang="en-US" sz="2000" dirty="0"/>
              <a:t>the two mitral commissures lie the anterolateral and </a:t>
            </a:r>
            <a:r>
              <a:rPr lang="en-US" sz="2000" dirty="0" smtClean="0"/>
              <a:t>posteromedial </a:t>
            </a:r>
            <a:r>
              <a:rPr lang="en-US" sz="2000" dirty="0"/>
              <a:t>papillary muscles, which arise from the left ventricular free wall </a:t>
            </a:r>
            <a:r>
              <a:rPr lang="en-US" sz="2000" dirty="0" smtClean="0"/>
              <a:t>.</a:t>
            </a:r>
          </a:p>
          <a:p>
            <a:endParaRPr lang="en-US" sz="2000" dirty="0"/>
          </a:p>
          <a:p>
            <a:endParaRPr lang="en-US" sz="2000" dirty="0" smtClean="0"/>
          </a:p>
          <a:p>
            <a:r>
              <a:rPr lang="en-US" sz="2000" dirty="0" smtClean="0"/>
              <a:t>Commissural </a:t>
            </a:r>
            <a:r>
              <a:rPr lang="en-US" sz="2000" dirty="0"/>
              <a:t>chords arise from each </a:t>
            </a:r>
            <a:r>
              <a:rPr lang="en-US" sz="2000" dirty="0" smtClean="0"/>
              <a:t>papillary </a:t>
            </a:r>
            <a:r>
              <a:rPr lang="en-US" sz="2000" dirty="0"/>
              <a:t>muscle and extend in a fan-like array to insert into the free edge of both leaflets adjacent to the </a:t>
            </a:r>
            <a:r>
              <a:rPr lang="en-US" sz="2000" dirty="0" smtClean="0"/>
              <a:t>commissures</a:t>
            </a:r>
          </a:p>
        </p:txBody>
      </p:sp>
    </p:spTree>
    <p:extLst>
      <p:ext uri="{BB962C8B-B14F-4D97-AF65-F5344CB8AC3E}">
        <p14:creationId xmlns:p14="http://schemas.microsoft.com/office/powerpoint/2010/main" val="338534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119" y="436728"/>
            <a:ext cx="6905768" cy="5732060"/>
          </a:xfrm>
        </p:spPr>
      </p:pic>
    </p:spTree>
    <p:extLst>
      <p:ext uri="{BB962C8B-B14F-4D97-AF65-F5344CB8AC3E}">
        <p14:creationId xmlns:p14="http://schemas.microsoft.com/office/powerpoint/2010/main" val="30586507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319" y="268406"/>
            <a:ext cx="7893460" cy="645994"/>
          </a:xfrm>
        </p:spPr>
        <p:txBody>
          <a:bodyPr/>
          <a:lstStyle/>
          <a:p>
            <a:r>
              <a:rPr lang="en-US" sz="1800" dirty="0" smtClean="0"/>
              <a:t>Gross </a:t>
            </a:r>
            <a:r>
              <a:rPr lang="en-US" sz="1800" dirty="0"/>
              <a:t>anatomy of the mitral valve and papillary muscles–</a:t>
            </a:r>
            <a:r>
              <a:rPr lang="en-US" sz="1800" dirty="0" err="1"/>
              <a:t>chordal</a:t>
            </a:r>
            <a:r>
              <a:rPr lang="en-US" sz="1800" dirty="0"/>
              <a:t> apparatus</a:t>
            </a: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077" t="2975" r="5384" b="19391"/>
          <a:stretch/>
        </p:blipFill>
        <p:spPr>
          <a:xfrm>
            <a:off x="491319" y="1160060"/>
            <a:ext cx="4667535" cy="4230806"/>
          </a:xfrm>
        </p:spPr>
      </p:pic>
      <p:pic>
        <p:nvPicPr>
          <p:cNvPr id="8" name="Content Placeholder 7"/>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157" t="1524" r="777" b="14190"/>
          <a:stretch/>
        </p:blipFill>
        <p:spPr>
          <a:xfrm>
            <a:off x="6127844" y="1160060"/>
            <a:ext cx="3412115" cy="4230806"/>
          </a:xfrm>
        </p:spPr>
      </p:pic>
    </p:spTree>
    <p:extLst>
      <p:ext uri="{BB962C8B-B14F-4D97-AF65-F5344CB8AC3E}">
        <p14:creationId xmlns:p14="http://schemas.microsoft.com/office/powerpoint/2010/main" val="27581272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Chordae and Types</a:t>
            </a:r>
            <a:br>
              <a:rPr lang="en-US" dirty="0" smtClean="0"/>
            </a:br>
            <a:endParaRPr lang="en-US" dirty="0"/>
          </a:p>
        </p:txBody>
      </p:sp>
      <p:sp>
        <p:nvSpPr>
          <p:cNvPr id="3" name="Content Placeholder 2"/>
          <p:cNvSpPr>
            <a:spLocks noGrp="1"/>
          </p:cNvSpPr>
          <p:nvPr>
            <p:ph idx="1"/>
          </p:nvPr>
        </p:nvSpPr>
        <p:spPr>
          <a:xfrm>
            <a:off x="677334" y="1746913"/>
            <a:ext cx="8596668" cy="4749421"/>
          </a:xfrm>
        </p:spPr>
        <p:txBody>
          <a:bodyPr>
            <a:normAutofit/>
          </a:bodyPr>
          <a:lstStyle/>
          <a:p>
            <a:r>
              <a:rPr lang="en-US" sz="2000" dirty="0" smtClean="0"/>
              <a:t>Function of CT is to transmit the contraction and relaxation of the papillary muscle during the cardiac cycle, thus ensuring the closure of the leaflet.</a:t>
            </a:r>
          </a:p>
          <a:p>
            <a:pPr marL="0" indent="0">
              <a:buNone/>
            </a:pPr>
            <a:endParaRPr lang="en-US" sz="2000" dirty="0"/>
          </a:p>
          <a:p>
            <a:r>
              <a:rPr lang="en-US" sz="2000" dirty="0" smtClean="0"/>
              <a:t>CT have high degree of elasticity strength and resistance to traction so be able to support load of 75 tons a day.</a:t>
            </a:r>
          </a:p>
          <a:p>
            <a:endParaRPr lang="en-US" sz="2000" dirty="0"/>
          </a:p>
          <a:p>
            <a:r>
              <a:rPr lang="en-US" sz="2000" dirty="0" smtClean="0"/>
              <a:t>Composed of collagen and elastin </a:t>
            </a:r>
            <a:r>
              <a:rPr lang="en-US" sz="2000" dirty="0" err="1" smtClean="0"/>
              <a:t>fibres</a:t>
            </a:r>
            <a:r>
              <a:rPr lang="en-US" sz="2000" dirty="0" smtClean="0"/>
              <a:t>.</a:t>
            </a:r>
            <a:endParaRPr lang="en-US" sz="2000" dirty="0"/>
          </a:p>
        </p:txBody>
      </p:sp>
    </p:spTree>
    <p:extLst>
      <p:ext uri="{BB962C8B-B14F-4D97-AF65-F5344CB8AC3E}">
        <p14:creationId xmlns:p14="http://schemas.microsoft.com/office/powerpoint/2010/main" val="11880559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110"/>
            <a:ext cx="7347550" cy="686937"/>
          </a:xfrm>
        </p:spPr>
        <p:txBody>
          <a:bodyPr/>
          <a:lstStyle/>
          <a:p>
            <a:r>
              <a:rPr lang="en-US" dirty="0" smtClean="0"/>
              <a:t>Classification of Chordae </a:t>
            </a:r>
            <a:r>
              <a:rPr lang="en-US" dirty="0" err="1" smtClean="0"/>
              <a:t>Tendinae</a:t>
            </a:r>
            <a:endParaRPr lang="en-US" dirty="0"/>
          </a:p>
        </p:txBody>
      </p:sp>
      <p:sp>
        <p:nvSpPr>
          <p:cNvPr id="3" name="Content Placeholder 2"/>
          <p:cNvSpPr>
            <a:spLocks noGrp="1"/>
          </p:cNvSpPr>
          <p:nvPr>
            <p:ph idx="1"/>
          </p:nvPr>
        </p:nvSpPr>
        <p:spPr>
          <a:xfrm>
            <a:off x="846160" y="1105469"/>
            <a:ext cx="9239536" cy="5581934"/>
          </a:xfrm>
        </p:spPr>
        <p:txBody>
          <a:bodyPr>
            <a:normAutofit/>
          </a:bodyPr>
          <a:lstStyle/>
          <a:p>
            <a:r>
              <a:rPr lang="en-US" sz="2000" dirty="0" smtClean="0"/>
              <a:t>Marginal CT(Primary CT)- CT inserted in free leaflet margin. Ensures valve </a:t>
            </a:r>
            <a:r>
              <a:rPr lang="en-US" sz="2000" dirty="0" err="1" smtClean="0"/>
              <a:t>coaptation</a:t>
            </a:r>
            <a:r>
              <a:rPr lang="en-US" sz="2000" dirty="0" smtClean="0"/>
              <a:t>.</a:t>
            </a:r>
          </a:p>
          <a:p>
            <a:pPr marL="0" indent="0">
              <a:buNone/>
            </a:pPr>
            <a:endParaRPr lang="en-US" sz="2000" dirty="0"/>
          </a:p>
          <a:p>
            <a:r>
              <a:rPr lang="en-US" sz="2000" dirty="0" smtClean="0"/>
              <a:t>Medial CT(strut chords)- arise in medial aspect of ventricular side of leaflet, providing resistance to the leaflet at closing during systole thus avoiding prolapse.</a:t>
            </a:r>
          </a:p>
          <a:p>
            <a:endParaRPr lang="en-US" sz="2000" dirty="0"/>
          </a:p>
          <a:p>
            <a:r>
              <a:rPr lang="en-US" sz="2000" dirty="0" smtClean="0"/>
              <a:t>Basal CT(tertiary CT)- Preserving the ventricular architecture and maintaining the papillary muscle mitral annular union.</a:t>
            </a:r>
          </a:p>
          <a:p>
            <a:endParaRPr lang="en-US" sz="2000" dirty="0"/>
          </a:p>
          <a:p>
            <a:r>
              <a:rPr lang="en-US" sz="2000" dirty="0" err="1" smtClean="0"/>
              <a:t>Commisure</a:t>
            </a:r>
            <a:r>
              <a:rPr lang="en-US" sz="2000" dirty="0" smtClean="0"/>
              <a:t> CT- valve closure</a:t>
            </a:r>
            <a:endParaRPr lang="en-US" sz="2000" dirty="0"/>
          </a:p>
        </p:txBody>
      </p:sp>
    </p:spTree>
    <p:extLst>
      <p:ext uri="{BB962C8B-B14F-4D97-AF65-F5344CB8AC3E}">
        <p14:creationId xmlns:p14="http://schemas.microsoft.com/office/powerpoint/2010/main" val="40075844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9138" y="172873"/>
            <a:ext cx="4210387" cy="632346"/>
          </a:xfrm>
        </p:spPr>
        <p:txBody>
          <a:bodyPr>
            <a:noAutofit/>
          </a:bodyPr>
          <a:lstStyle/>
          <a:p>
            <a:r>
              <a:rPr lang="en-US" sz="3000" dirty="0" smtClean="0"/>
              <a:t>Chordae </a:t>
            </a:r>
            <a:r>
              <a:rPr lang="en-US" sz="3000" dirty="0" err="1" smtClean="0"/>
              <a:t>Tendinae</a:t>
            </a:r>
            <a:endParaRPr lang="en-US" sz="30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6036" y="1528550"/>
            <a:ext cx="4026089" cy="4268464"/>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45457" y="1528550"/>
            <a:ext cx="4251799" cy="4326339"/>
          </a:xfrm>
        </p:spPr>
      </p:pic>
    </p:spTree>
    <p:extLst>
      <p:ext uri="{BB962C8B-B14F-4D97-AF65-F5344CB8AC3E}">
        <p14:creationId xmlns:p14="http://schemas.microsoft.com/office/powerpoint/2010/main" val="33968550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1397"/>
            <a:ext cx="6242081" cy="761242"/>
          </a:xfrm>
        </p:spPr>
        <p:txBody>
          <a:bodyPr/>
          <a:lstStyle/>
          <a:p>
            <a:r>
              <a:rPr lang="en-US" dirty="0" smtClean="0"/>
              <a:t>Gaps and Cleft</a:t>
            </a:r>
            <a:endParaRPr lang="en-US" dirty="0"/>
          </a:p>
        </p:txBody>
      </p:sp>
      <p:sp>
        <p:nvSpPr>
          <p:cNvPr id="3" name="Content Placeholder 2"/>
          <p:cNvSpPr>
            <a:spLocks noGrp="1"/>
          </p:cNvSpPr>
          <p:nvPr>
            <p:ph idx="1"/>
          </p:nvPr>
        </p:nvSpPr>
        <p:spPr>
          <a:xfrm>
            <a:off x="677334" y="1460310"/>
            <a:ext cx="8596668" cy="5058723"/>
          </a:xfrm>
        </p:spPr>
        <p:txBody>
          <a:bodyPr>
            <a:noAutofit/>
          </a:bodyPr>
          <a:lstStyle/>
          <a:p>
            <a:r>
              <a:rPr lang="en-US" sz="2000" dirty="0"/>
              <a:t>Commissures, are to be distinguished from gaps and clefts. Clefts divide one leaflet into two and may or may not reach the level of the annulus. </a:t>
            </a:r>
            <a:endParaRPr lang="en-US" sz="2000" dirty="0" smtClean="0"/>
          </a:p>
          <a:p>
            <a:pPr marL="0" indent="0">
              <a:buNone/>
            </a:pPr>
            <a:endParaRPr lang="en-US" sz="2000" dirty="0"/>
          </a:p>
          <a:p>
            <a:r>
              <a:rPr lang="en-US" sz="2000" dirty="0" smtClean="0"/>
              <a:t>Clefts seen in AV </a:t>
            </a:r>
            <a:r>
              <a:rPr lang="en-US" sz="2000" dirty="0"/>
              <a:t>canal </a:t>
            </a:r>
            <a:r>
              <a:rPr lang="en-US" sz="2000" dirty="0" smtClean="0"/>
              <a:t>defects and clefts </a:t>
            </a:r>
            <a:r>
              <a:rPr lang="en-US" sz="2000" dirty="0"/>
              <a:t>have no papillary muscles </a:t>
            </a:r>
            <a:r>
              <a:rPr lang="en-US" sz="2000" dirty="0" smtClean="0"/>
              <a:t>and no </a:t>
            </a:r>
            <a:r>
              <a:rPr lang="en-US" sz="2000" dirty="0" err="1" smtClean="0"/>
              <a:t>chordal</a:t>
            </a:r>
            <a:r>
              <a:rPr lang="en-US" sz="2000" dirty="0" smtClean="0"/>
              <a:t> insertion.</a:t>
            </a:r>
          </a:p>
          <a:p>
            <a:endParaRPr lang="en-US" sz="2000" dirty="0"/>
          </a:p>
          <a:p>
            <a:endParaRPr lang="en-US" sz="2000" dirty="0"/>
          </a:p>
          <a:p>
            <a:r>
              <a:rPr lang="en-US" sz="2000" dirty="0" smtClean="0"/>
              <a:t>Gaps </a:t>
            </a:r>
            <a:r>
              <a:rPr lang="en-US" sz="2000" dirty="0"/>
              <a:t>are abnormal spaces between two leaflets, often at the usual site of a commissure. They are most frequently encountered in the setting of </a:t>
            </a:r>
            <a:r>
              <a:rPr lang="en-US" sz="2000" dirty="0" smtClean="0"/>
              <a:t>AVCD </a:t>
            </a:r>
            <a:r>
              <a:rPr lang="en-US" sz="2000" dirty="0"/>
              <a:t>and </a:t>
            </a:r>
            <a:r>
              <a:rPr lang="en-US" sz="2000" dirty="0" smtClean="0"/>
              <a:t>TOF</a:t>
            </a:r>
            <a:endParaRPr lang="en-US" sz="2000" dirty="0"/>
          </a:p>
        </p:txBody>
      </p:sp>
    </p:spTree>
    <p:extLst>
      <p:ext uri="{BB962C8B-B14F-4D97-AF65-F5344CB8AC3E}">
        <p14:creationId xmlns:p14="http://schemas.microsoft.com/office/powerpoint/2010/main" val="2691949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699" y="1733266"/>
            <a:ext cx="10515600" cy="5712939"/>
          </a:xfrm>
        </p:spPr>
        <p:txBody>
          <a:bodyPr/>
          <a:lstStyle/>
          <a:p>
            <a:endParaRPr lang="en-US" dirty="0"/>
          </a:p>
          <a:p>
            <a:endParaRPr lang="en-US" dirty="0" smtClean="0"/>
          </a:p>
          <a:p>
            <a:r>
              <a:rPr lang="en-US" sz="2000" dirty="0" smtClean="0"/>
              <a:t>Mitral </a:t>
            </a:r>
            <a:r>
              <a:rPr lang="en-US" sz="2000" dirty="0"/>
              <a:t>valve prolapse is characterized by thickened and redundant leaflets, annular dilatation (with or without calcium), and thickened and elongated chordae </a:t>
            </a:r>
            <a:r>
              <a:rPr lang="en-US" sz="2000" dirty="0" err="1"/>
              <a:t>tendineae</a:t>
            </a:r>
            <a:r>
              <a:rPr lang="en-US" sz="2000" dirty="0"/>
              <a:t> (with or without rupture</a:t>
            </a:r>
            <a:r>
              <a:rPr lang="en-US" sz="2000" dirty="0" smtClean="0"/>
              <a:t>).</a:t>
            </a:r>
          </a:p>
          <a:p>
            <a:endParaRPr lang="en-US" sz="2000" dirty="0"/>
          </a:p>
          <a:p>
            <a:r>
              <a:rPr lang="en-US" sz="2000" dirty="0" smtClean="0"/>
              <a:t> </a:t>
            </a:r>
            <a:r>
              <a:rPr lang="en-US" sz="2000" dirty="0"/>
              <a:t>Prolapse of the posterior leaflet occurs more frequently than that of the anterior leaflet. </a:t>
            </a:r>
          </a:p>
        </p:txBody>
      </p:sp>
    </p:spTree>
    <p:extLst>
      <p:ext uri="{BB962C8B-B14F-4D97-AF65-F5344CB8AC3E}">
        <p14:creationId xmlns:p14="http://schemas.microsoft.com/office/powerpoint/2010/main" val="28577428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02" y="200167"/>
            <a:ext cx="6897173" cy="659642"/>
          </a:xfrm>
        </p:spPr>
        <p:txBody>
          <a:bodyPr/>
          <a:lstStyle/>
          <a:p>
            <a:r>
              <a:rPr lang="en-US" dirty="0" smtClean="0"/>
              <a:t>Components of Mitral Valve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843" y="1344304"/>
            <a:ext cx="8778562" cy="5513696"/>
          </a:xfrm>
        </p:spPr>
      </p:pic>
    </p:spTree>
    <p:extLst>
      <p:ext uri="{BB962C8B-B14F-4D97-AF65-F5344CB8AC3E}">
        <p14:creationId xmlns:p14="http://schemas.microsoft.com/office/powerpoint/2010/main" val="12050975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514924"/>
            <a:ext cx="3854528" cy="849852"/>
          </a:xfrm>
        </p:spPr>
        <p:txBody>
          <a:bodyPr>
            <a:noAutofit/>
          </a:bodyPr>
          <a:lstStyle/>
          <a:p>
            <a:r>
              <a:rPr lang="en-US" sz="2800" dirty="0" smtClean="0"/>
              <a:t>Anterior and Posterior Mitral Leaflets</a:t>
            </a: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0559" y="514924"/>
            <a:ext cx="5207581" cy="5404514"/>
          </a:xfrm>
        </p:spPr>
      </p:pic>
      <p:sp>
        <p:nvSpPr>
          <p:cNvPr id="6" name="Text Placeholder 5"/>
          <p:cNvSpPr>
            <a:spLocks noGrp="1"/>
          </p:cNvSpPr>
          <p:nvPr>
            <p:ph type="body" sz="half" idx="2"/>
          </p:nvPr>
        </p:nvSpPr>
        <p:spPr>
          <a:xfrm>
            <a:off x="677334" y="1364777"/>
            <a:ext cx="3854528" cy="4676584"/>
          </a:xfrm>
        </p:spPr>
        <p:txBody>
          <a:bodyPr>
            <a:normAutofit/>
          </a:bodyPr>
          <a:lstStyle/>
          <a:p>
            <a:endParaRPr lang="en-US" dirty="0" smtClean="0"/>
          </a:p>
          <a:p>
            <a:endParaRPr lang="en-US" dirty="0"/>
          </a:p>
          <a:p>
            <a:r>
              <a:rPr lang="en-US" sz="1800" dirty="0" smtClean="0"/>
              <a:t>The </a:t>
            </a:r>
            <a:r>
              <a:rPr lang="en-US" sz="1800" dirty="0"/>
              <a:t>motion of the anterior leaflet also defines an important boundary between the inflow (during diastole) and outflow (during systole) tracts of the left ventricle. </a:t>
            </a:r>
            <a:endParaRPr lang="en-US" sz="1800" dirty="0" smtClean="0"/>
          </a:p>
          <a:p>
            <a:endParaRPr lang="en-US" sz="1800" b="1" dirty="0"/>
          </a:p>
          <a:p>
            <a:endParaRPr lang="en-US" sz="1800" b="1" dirty="0" smtClean="0"/>
          </a:p>
          <a:p>
            <a:r>
              <a:rPr lang="en-US" sz="1800" dirty="0" smtClean="0"/>
              <a:t>The </a:t>
            </a:r>
            <a:r>
              <a:rPr lang="en-US" sz="1800" dirty="0"/>
              <a:t>posterior leaflet of the mitral valve has a quadrangular shape and is attached to approximately three fifths of the annular circumference</a:t>
            </a:r>
            <a:endParaRPr lang="en-US" sz="1800" dirty="0"/>
          </a:p>
        </p:txBody>
      </p:sp>
    </p:spTree>
    <p:extLst>
      <p:ext uri="{BB962C8B-B14F-4D97-AF65-F5344CB8AC3E}">
        <p14:creationId xmlns:p14="http://schemas.microsoft.com/office/powerpoint/2010/main" val="845072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68" y="213815"/>
            <a:ext cx="6637866" cy="755176"/>
          </a:xfrm>
        </p:spPr>
        <p:txBody>
          <a:bodyPr>
            <a:normAutofit/>
          </a:bodyPr>
          <a:lstStyle/>
          <a:p>
            <a:r>
              <a:rPr lang="en-US" sz="3200" dirty="0" smtClean="0"/>
              <a:t>Practical Importance</a:t>
            </a:r>
            <a:endParaRPr lang="en-US" sz="3200" dirty="0"/>
          </a:p>
        </p:txBody>
      </p:sp>
      <p:sp>
        <p:nvSpPr>
          <p:cNvPr id="3" name="Content Placeholder 2"/>
          <p:cNvSpPr>
            <a:spLocks noGrp="1"/>
          </p:cNvSpPr>
          <p:nvPr>
            <p:ph idx="1"/>
          </p:nvPr>
        </p:nvSpPr>
        <p:spPr>
          <a:xfrm>
            <a:off x="677334" y="1173707"/>
            <a:ext cx="8596668" cy="4867655"/>
          </a:xfrm>
        </p:spPr>
        <p:txBody>
          <a:bodyPr>
            <a:noAutofit/>
          </a:bodyPr>
          <a:lstStyle/>
          <a:p>
            <a:r>
              <a:rPr lang="en-US" dirty="0"/>
              <a:t>Rheumatic involvement of the mitral valve causes </a:t>
            </a:r>
            <a:r>
              <a:rPr lang="en-US" dirty="0" err="1"/>
              <a:t>chordal</a:t>
            </a:r>
            <a:r>
              <a:rPr lang="en-US" dirty="0"/>
              <a:t> shortening and thickening without annular dilatation</a:t>
            </a:r>
            <a:r>
              <a:rPr lang="en-US" dirty="0" smtClean="0"/>
              <a:t>.</a:t>
            </a:r>
          </a:p>
          <a:p>
            <a:pPr marL="0" indent="0">
              <a:buNone/>
            </a:pPr>
            <a:endParaRPr lang="en-US" dirty="0" smtClean="0"/>
          </a:p>
          <a:p>
            <a:r>
              <a:rPr lang="en-US" dirty="0" smtClean="0"/>
              <a:t> </a:t>
            </a:r>
            <a:r>
              <a:rPr lang="en-US" dirty="0"/>
              <a:t>Rheumatic mitral stenosis is produced by </a:t>
            </a:r>
            <a:r>
              <a:rPr lang="en-US" dirty="0" err="1"/>
              <a:t>chordal</a:t>
            </a:r>
            <a:r>
              <a:rPr lang="en-US" dirty="0"/>
              <a:t> and commissural fusion, often with </a:t>
            </a:r>
            <a:r>
              <a:rPr lang="en-US" dirty="0" smtClean="0"/>
              <a:t>calcification.</a:t>
            </a:r>
          </a:p>
          <a:p>
            <a:endParaRPr lang="en-US" dirty="0" smtClean="0"/>
          </a:p>
          <a:p>
            <a:r>
              <a:rPr lang="en-US" dirty="0" smtClean="0"/>
              <a:t> </a:t>
            </a:r>
            <a:r>
              <a:rPr lang="en-US" dirty="0"/>
              <a:t>Chronic </a:t>
            </a:r>
            <a:r>
              <a:rPr lang="en-US" dirty="0" err="1"/>
              <a:t>postinfarction</a:t>
            </a:r>
            <a:r>
              <a:rPr lang="en-US" dirty="0"/>
              <a:t> mitral regurgitation is </a:t>
            </a:r>
            <a:r>
              <a:rPr lang="en-US" dirty="0" smtClean="0"/>
              <a:t>associated </a:t>
            </a:r>
            <a:r>
              <a:rPr lang="en-US" dirty="0"/>
              <a:t>with left ventricular dilatation and scarring of a papillary muscle and its subjacent ventricular free wall. </a:t>
            </a:r>
            <a:endParaRPr lang="en-US" dirty="0" smtClean="0"/>
          </a:p>
          <a:p>
            <a:pPr marL="0" indent="0">
              <a:buNone/>
            </a:pPr>
            <a:endParaRPr lang="en-US" dirty="0" smtClean="0"/>
          </a:p>
          <a:p>
            <a:r>
              <a:rPr lang="en-US" dirty="0" smtClean="0"/>
              <a:t> </a:t>
            </a:r>
            <a:r>
              <a:rPr lang="en-US" dirty="0"/>
              <a:t>Acute </a:t>
            </a:r>
            <a:r>
              <a:rPr lang="en-US" dirty="0" err="1"/>
              <a:t>postinfarction</a:t>
            </a:r>
            <a:r>
              <a:rPr lang="en-US" dirty="0"/>
              <a:t> mitral regurgitation can be associated with partial or complete rupture of a papillary muscle, usually the posteromedial </a:t>
            </a:r>
            <a:r>
              <a:rPr lang="en-US" dirty="0" smtClean="0"/>
              <a:t>one.</a:t>
            </a:r>
          </a:p>
          <a:p>
            <a:pPr marL="0" indent="0">
              <a:buNone/>
            </a:pPr>
            <a:r>
              <a:rPr lang="en-US" dirty="0" smtClean="0"/>
              <a:t> </a:t>
            </a:r>
            <a:endParaRPr lang="en-US" dirty="0"/>
          </a:p>
        </p:txBody>
      </p:sp>
    </p:spTree>
    <p:extLst>
      <p:ext uri="{BB962C8B-B14F-4D97-AF65-F5344CB8AC3E}">
        <p14:creationId xmlns:p14="http://schemas.microsoft.com/office/powerpoint/2010/main" val="35100470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2025" y="607326"/>
            <a:ext cx="6801277" cy="5547815"/>
          </a:xfrm>
        </p:spPr>
      </p:pic>
      <p:sp>
        <p:nvSpPr>
          <p:cNvPr id="6" name="Text Placeholder 5"/>
          <p:cNvSpPr>
            <a:spLocks noGrp="1"/>
          </p:cNvSpPr>
          <p:nvPr>
            <p:ph type="body" sz="half" idx="2"/>
          </p:nvPr>
        </p:nvSpPr>
        <p:spPr>
          <a:xfrm>
            <a:off x="450376" y="791570"/>
            <a:ext cx="4321649" cy="5077418"/>
          </a:xfrm>
        </p:spPr>
        <p:txBody>
          <a:bodyPr/>
          <a:lstStyle/>
          <a:p>
            <a:r>
              <a:rPr lang="en-US" sz="1800" dirty="0"/>
              <a:t>Anatomically important structures during percutaneous or surgical mitral valve repair or replacement include the </a:t>
            </a:r>
            <a:r>
              <a:rPr lang="en-US" sz="1800" b="1" u="sng" dirty="0"/>
              <a:t>left circumflex coronary </a:t>
            </a:r>
            <a:r>
              <a:rPr lang="en-US" sz="1800" b="1" u="sng" dirty="0" smtClean="0"/>
              <a:t>artery and coronary sinus</a:t>
            </a:r>
            <a:r>
              <a:rPr lang="en-US" sz="1800" dirty="0"/>
              <a:t>.</a:t>
            </a:r>
            <a:endParaRPr lang="en-US" dirty="0"/>
          </a:p>
        </p:txBody>
      </p:sp>
    </p:spTree>
    <p:extLst>
      <p:ext uri="{BB962C8B-B14F-4D97-AF65-F5344CB8AC3E}">
        <p14:creationId xmlns:p14="http://schemas.microsoft.com/office/powerpoint/2010/main" val="236182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1915</TotalTime>
  <Words>6325</Words>
  <Application>Microsoft Office PowerPoint</Application>
  <PresentationFormat>Widescreen</PresentationFormat>
  <Paragraphs>693</Paragraphs>
  <Slides>116</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Arial</vt:lpstr>
      <vt:lpstr>Calibri</vt:lpstr>
      <vt:lpstr>Trebuchet MS</vt:lpstr>
      <vt:lpstr>Wingdings</vt:lpstr>
      <vt:lpstr>Wingdings 3</vt:lpstr>
      <vt:lpstr>Facet</vt:lpstr>
      <vt:lpstr>CARDIAC ANATOMY-1</vt:lpstr>
      <vt:lpstr>References</vt:lpstr>
      <vt:lpstr>Introduction</vt:lpstr>
      <vt:lpstr>PowerPoint Presentation</vt:lpstr>
      <vt:lpstr>PowerPoint Presentation</vt:lpstr>
      <vt:lpstr>PowerPoint Presentation</vt:lpstr>
      <vt:lpstr>PowerPoint Presentation</vt:lpstr>
      <vt:lpstr>PowerPoint Presentation</vt:lpstr>
      <vt:lpstr>PowerPoint Presentation</vt:lpstr>
      <vt:lpstr>Pericardial Effusion</vt:lpstr>
      <vt:lpstr>Surface Anatomy </vt:lpstr>
      <vt:lpstr>Cardiac Orientation</vt:lpstr>
      <vt:lpstr>Orientation, Surfaces and Margins</vt:lpstr>
      <vt:lpstr>PowerPoint Presentation</vt:lpstr>
      <vt:lpstr>Surfaces of the Heart</vt:lpstr>
      <vt:lpstr>Anterior Surface</vt:lpstr>
      <vt:lpstr>PowerPoint Presentation</vt:lpstr>
      <vt:lpstr>Inferior/Diagphragmatic surface</vt:lpstr>
      <vt:lpstr>PowerPoint Presentation</vt:lpstr>
      <vt:lpstr>PowerPoint Presentation</vt:lpstr>
      <vt:lpstr>Grooves on Cardiac Surfaces</vt:lpstr>
      <vt:lpstr>PowerPoint Presentation</vt:lpstr>
      <vt:lpstr>Grooves on Cardiac Surfaces</vt:lpstr>
      <vt:lpstr>PowerPoint Presentation</vt:lpstr>
      <vt:lpstr>PowerPoint Presentation</vt:lpstr>
      <vt:lpstr>PowerPoint Presentation</vt:lpstr>
      <vt:lpstr>PowerPoint Presentation</vt:lpstr>
      <vt:lpstr>Margins and Borders</vt:lpstr>
      <vt:lpstr>PowerPoint Presentation</vt:lpstr>
      <vt:lpstr>PowerPoint Presentation</vt:lpstr>
      <vt:lpstr>PowerPoint Presentation</vt:lpstr>
      <vt:lpstr>  CHAMBERS OF THE HEART</vt:lpstr>
      <vt:lpstr>Right Atrium</vt:lpstr>
      <vt:lpstr>PowerPoint Presentation</vt:lpstr>
      <vt:lpstr>PowerPoint Presentation</vt:lpstr>
      <vt:lpstr>Triangle of Kochs</vt:lpstr>
      <vt:lpstr>Triangle of Kochs</vt:lpstr>
      <vt:lpstr>Practical Importance</vt:lpstr>
      <vt:lpstr>Cavo Triscupid isthmus</vt:lpstr>
      <vt:lpstr>PowerPoint Presentation</vt:lpstr>
      <vt:lpstr>PowerPoint Presentation</vt:lpstr>
      <vt:lpstr>1)Crista terminalis and pectinate muscles ,the paper-thin right atrial free wall between pectinate muscles and crista terminalis  2The cavotricuspid isthmus</vt:lpstr>
      <vt:lpstr>Left Atrium</vt:lpstr>
      <vt:lpstr>Left atrium and its relations</vt:lpstr>
      <vt:lpstr>Practical Importance</vt:lpstr>
      <vt:lpstr>PowerPoint Presentation</vt:lpstr>
      <vt:lpstr>Types of Left atrial appendages</vt:lpstr>
      <vt:lpstr>PowerPoint Presentation</vt:lpstr>
      <vt:lpstr>PowerPoint Presentation</vt:lpstr>
      <vt:lpstr>PowerPoint Presentation</vt:lpstr>
      <vt:lpstr>Right Ventricle</vt:lpstr>
      <vt:lpstr>PowerPoint Presentation</vt:lpstr>
      <vt:lpstr>Interior of Right Ventricle</vt:lpstr>
      <vt:lpstr>Crista Supraventricularis</vt:lpstr>
      <vt:lpstr>Practical Importance</vt:lpstr>
      <vt:lpstr>Left Ventricle</vt:lpstr>
      <vt:lpstr>PowerPoint Presentation</vt:lpstr>
      <vt:lpstr>PowerPoint Presentation</vt:lpstr>
      <vt:lpstr>Left Ventricular Pseudotendons</vt:lpstr>
      <vt:lpstr>PowerPoint Presentation</vt:lpstr>
      <vt:lpstr>PowerPoint Presentation</vt:lpstr>
      <vt:lpstr>PowerPoint Presentation</vt:lpstr>
      <vt:lpstr>PowerPoint Presentation</vt:lpstr>
      <vt:lpstr>                ATRIAL SEPTUM</vt:lpstr>
      <vt:lpstr>PowerPoint Presentation</vt:lpstr>
      <vt:lpstr>PowerPoint Presentation</vt:lpstr>
      <vt:lpstr>PowerPoint Presentation</vt:lpstr>
      <vt:lpstr>PowerPoint Presentation</vt:lpstr>
      <vt:lpstr>PowerPoint Presentation</vt:lpstr>
      <vt:lpstr>PowerPoint Presentation</vt:lpstr>
      <vt:lpstr>Gerbode Defect</vt:lpstr>
      <vt:lpstr>Practical importance</vt:lpstr>
      <vt:lpstr>Transeptal Puncture Techniques/Sites</vt:lpstr>
      <vt:lpstr>PowerPoint Presentation</vt:lpstr>
      <vt:lpstr>Sites of Transeptal Puncture</vt:lpstr>
      <vt:lpstr>Interventricular Septum</vt:lpstr>
      <vt:lpstr>PowerPoint Presentation</vt:lpstr>
      <vt:lpstr>Trabecular septum</vt:lpstr>
      <vt:lpstr>PowerPoint Presentation</vt:lpstr>
      <vt:lpstr>PowerPoint Presentation</vt:lpstr>
      <vt:lpstr>IVS</vt:lpstr>
      <vt:lpstr>Ventricular Septal Defect</vt:lpstr>
      <vt:lpstr>PowerPoint Presentation</vt:lpstr>
      <vt:lpstr>Mitral Valve</vt:lpstr>
      <vt:lpstr>PowerPoint Presentation</vt:lpstr>
      <vt:lpstr>Mitral Valve apparatus</vt:lpstr>
      <vt:lpstr>PowerPoint Presentation</vt:lpstr>
      <vt:lpstr>PowerPoint Presentation</vt:lpstr>
      <vt:lpstr>PowerPoint Presentation</vt:lpstr>
      <vt:lpstr>Gross anatomy of the mitral valve and papillary muscles–chordal apparatus</vt:lpstr>
      <vt:lpstr>Chordae and Types </vt:lpstr>
      <vt:lpstr>Classification of Chordae Tendinae</vt:lpstr>
      <vt:lpstr>Chordae Tendinae</vt:lpstr>
      <vt:lpstr>Gaps and Cleft</vt:lpstr>
      <vt:lpstr>PowerPoint Presentation</vt:lpstr>
      <vt:lpstr>Components of Mitral Valve</vt:lpstr>
      <vt:lpstr>Anterior and Posterior Mitral Leaflets</vt:lpstr>
      <vt:lpstr>Practical Importance</vt:lpstr>
      <vt:lpstr>PowerPoint Presentation</vt:lpstr>
      <vt:lpstr>Anomalies of Mitral Valve</vt:lpstr>
      <vt:lpstr>PowerPoint Presentation</vt:lpstr>
      <vt:lpstr>Carpenter Classification in MR</vt:lpstr>
      <vt:lpstr>Aortic Valve</vt:lpstr>
      <vt:lpstr>PowerPoint Presentation</vt:lpstr>
      <vt:lpstr>PowerPoint Presentation</vt:lpstr>
      <vt:lpstr>PowerPoint Presentation</vt:lpstr>
      <vt:lpstr>Aortic cusp fenestrations (arrows) occurring in the lunular regions near the commissures.</vt:lpstr>
      <vt:lpstr>PowerPoint Presentation</vt:lpstr>
      <vt:lpstr>Aorta Measurements</vt:lpstr>
      <vt:lpstr>Tricuspid Valve</vt:lpstr>
      <vt:lpstr>PowerPoint Presentation</vt:lpstr>
      <vt:lpstr>Practical Importance</vt:lpstr>
      <vt:lpstr>Pulmonary Valve</vt:lpstr>
      <vt:lpstr>PowerPoint Presentation</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167</cp:revision>
  <dcterms:created xsi:type="dcterms:W3CDTF">2023-02-01T05:05:45Z</dcterms:created>
  <dcterms:modified xsi:type="dcterms:W3CDTF">2023-02-26T02:54:02Z</dcterms:modified>
</cp:coreProperties>
</file>